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1" r:id="rId5"/>
    <p:sldId id="282" r:id="rId6"/>
    <p:sldId id="259" r:id="rId7"/>
    <p:sldId id="269" r:id="rId8"/>
    <p:sldId id="268" r:id="rId9"/>
    <p:sldId id="283" r:id="rId10"/>
    <p:sldId id="267" r:id="rId11"/>
    <p:sldId id="266" r:id="rId12"/>
    <p:sldId id="265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29E96-1702-4696-9199-E5E06DE30390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16650-2AE2-4AC4-B6C3-E7EEFAF25C24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2BC4F-3E17-4152-8F72-3C7D0DF2C7B6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C04E-661D-4313-9C6B-033ECE212AC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FC54E-58FE-4742-BBD5-D5B79F0C11F2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D96C8-3666-4E48-9C42-ED6E83DAB7C6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D24C1-D774-46DE-8977-D9F07911D519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DFAA7-8874-482D-95BB-8788EE4F008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DE63F-2626-42E8-8F2F-E9D328C7849F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03527-4832-4A11-93E3-978454F36DE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7ED36-97ED-4BA6-A5EE-A8C2FC171690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62D56-E777-4318-BE32-EFE04A7284B0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40020-5719-44A3-9FDB-3ED12E60CF50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4D229-EAEA-47AF-BB96-484626537A9B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8CADD-FF8C-45D3-8C8E-1710D487203A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D93FE-8267-48DA-90AB-E0A6431E66F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4E220-DDD6-4655-BC7F-E5D5D91904C6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A55A8-3A3C-49F2-9792-DFFABFBCD274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6935D-2EB4-45E8-B95D-4792F0C42FE7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8F621-1859-4985-B721-1B24961AD51B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00BCC-7089-4A69-B987-8B52936EA4E4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1D91A-40AB-4F22-81B7-E56D7A42AC14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ED4BA5-ED1E-4841-90F9-A2E210BAD3AF}" type="datetimeFigureOut">
              <a:rPr lang="bg-BG"/>
              <a:pPr>
                <a:defRPr/>
              </a:pPr>
              <a:t>20.1.2026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A0233B-627F-4259-A27F-411366F0BCF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90749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latin typeface="Times New Roman" pitchFamily="18" charset="0"/>
                <a:cs typeface="Times New Roman" pitchFamily="18" charset="0"/>
              </a:rPr>
              <a:t>Критерии за биомеханична</a:t>
            </a:r>
            <a:br>
              <a:rPr lang="bg-BG" dirty="0">
                <a:latin typeface="Times New Roman" pitchFamily="18" charset="0"/>
                <a:cs typeface="Times New Roman" pitchFamily="18" charset="0"/>
              </a:rPr>
            </a:br>
            <a:r>
              <a:rPr lang="bg-BG" dirty="0">
                <a:latin typeface="Times New Roman" pitchFamily="18" charset="0"/>
                <a:cs typeface="Times New Roman" pitchFamily="18" charset="0"/>
              </a:rPr>
              <a:t>целесъобразност на движенията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1857375" y="4500563"/>
            <a:ext cx="57864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g-BG">
                <a:latin typeface="Times New Roman" pitchFamily="18" charset="0"/>
                <a:cs typeface="Times New Roman" pitchFamily="18" charset="0"/>
              </a:rPr>
              <a:t>Биомеханичната целесъоразност предполага най-ефективното използване на  механичните закони за постигане на двигателната задача.</a:t>
            </a:r>
          </a:p>
        </p:txBody>
      </p:sp>
      <p:pic>
        <p:nvPicPr>
          <p:cNvPr id="4" name="Picture 6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>
            <a:extLst>
              <a:ext uri="{FF2B5EF4-FFF2-40B4-BE49-F238E27FC236}">
                <a16:creationId xmlns:a16="http://schemas.microsoft.com/office/drawing/2014/main" id="{6F29013E-33AD-4BD1-8B72-40100DBA4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4"/>
            <a:ext cx="185737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91921900-982F-4844-B1A4-EB456C730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723" y="0"/>
            <a:ext cx="200025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4532666"/>
            <a:ext cx="5518943" cy="2325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63176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Увеличаването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кинетичната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енергия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едно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движещо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тяло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е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толкова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bg-BG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по-голямо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колкото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пътят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ускорението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е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дълъг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Това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вижда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уравнението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bg-BG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:</a:t>
            </a:r>
          </a:p>
          <a:p>
            <a:pPr algn="just" eaLnBrk="0" hangingPunct="0"/>
            <a:endParaRPr lang="bg-BG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algn="just" eaLnBrk="0" hangingPunct="0"/>
            <a:endParaRPr lang="bg-BG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algn="just" eaLnBrk="0" hangingPunct="0"/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Съгласно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уравнението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силата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пътят</a:t>
            </a:r>
            <a:r>
              <a:rPr lang="bg-BG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(преместването)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са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равностойни</a:t>
            </a:r>
            <a:r>
              <a:rPr lang="bg-BG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по тежест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но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в </a:t>
            </a:r>
            <a:r>
              <a:rPr lang="bg-BG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д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ействителност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подобна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равностойност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е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налице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само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тогава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когато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средната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сила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F</a:t>
            </a:r>
            <a:r>
              <a:rPr lang="bg-BG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ср.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не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зависи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пътя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(т. е.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при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увеличаване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пътя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до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анатомо-физиологичните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граници</a:t>
            </a:r>
            <a:r>
              <a:rPr lang="en-US" sz="2400" dirty="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charset="0"/>
                <a:cs typeface="Times New Roman" pitchFamily="18" charset="0"/>
              </a:rPr>
              <a:t>сред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ната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сила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повлиява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отрицателно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Биомеханичните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особености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двигателния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апарат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допускат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обаче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известно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отрицателно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повли</a:t>
            </a:r>
            <a:r>
              <a:rPr lang="bg-BG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яв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ане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средната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сила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63" y="1199852"/>
            <a:ext cx="5072062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428625" y="857250"/>
            <a:ext cx="8072438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отскачане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крака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твърда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опора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пътят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ускорението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определя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разликата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във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височините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ОЦТ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най-ниското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положение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клек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най-високата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точка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преди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отделянето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опората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дълбокото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приклякане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удължава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същото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време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увеличава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ъгъла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сгъване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тазобедрената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колянната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става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разгъването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глезенната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става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Осите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които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извърши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разгъването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отдалечават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линията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ОЦТ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мускулите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преодоляват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по-големи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моменти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Освен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тези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механични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неудобства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вземат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предвид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някои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биологични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bg-BG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428625" y="285750"/>
            <a:ext cx="85010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Отрицателно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действащите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оказват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влияние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тогава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когато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спечеленото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удължаване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ускорението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по-малко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загубеното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голямото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удължаване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Голямото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удължаване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ускорението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довежда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диаграмата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сила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време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фиг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удължаване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времето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довежда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временно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намаляване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стойността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действащата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мускулна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сила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това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намалява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общата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повърхност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. Защрихованите </a:t>
            </a:r>
            <a:r>
              <a:rPr lang="bg-BG" sz="2400" dirty="0" err="1">
                <a:latin typeface="Times New Roman" pitchFamily="18" charset="0"/>
                <a:cs typeface="Times New Roman" pitchFamily="18" charset="0"/>
              </a:rPr>
              <a:t>плоши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 имат смисъл на силови импулс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bg-BG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3527821"/>
            <a:ext cx="79692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0" y="0"/>
            <a:ext cx="9144000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тялото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ускорява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праволинеен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получената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кинетична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енергия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интересуващата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крайна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дават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големината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действащата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посока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сила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дължината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ускорението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ускорява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криволинеен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получи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същата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линейна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същия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дължина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ускорение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необходима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по-голяма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сила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Необходимо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действа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допълнителна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центростремителна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сила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която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принуди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тялото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движи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крива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Центростремителната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сила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функция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линейната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радиус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кривата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увеличаването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намаляването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радиуса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увеличава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значително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bg-BG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ттук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произтича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спортната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техника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критерият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праволинейния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дълъг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път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ускорение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спортната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практика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посочи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спринтовото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бягане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крива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Нагледно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това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отразява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в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техниката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тласкане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гюлле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Обръщането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ьрба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посоката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тласкането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сгъването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тазобедрените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коленните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стави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заставането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началото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кръга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удължават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пътя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ускорението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същото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време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отговарят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стремежа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постигне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праволинейна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траектория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0" y="0"/>
            <a:ext cx="91440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Този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принцип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обаче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прилага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формално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Опитът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испанеца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Ераскин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хвърляне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копие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въртеливо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засилване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е дал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високи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резултати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Неговата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техника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показва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че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винаги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прилага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праволинейно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ускорение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Предимството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техниката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Ераскин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много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дългият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ускорение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който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позволява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пренебрегнат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недостатъците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криволинейния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път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ускорение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Същото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важи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хвърляне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диск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чук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заключение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критерият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формулира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следния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Използването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максимално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възможния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анатомо-физиологична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гледна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точка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път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ускорение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прилага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спортни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дисциплини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това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неговата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праволинейиост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точно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установени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граници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състезателни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е </a:t>
            </a:r>
            <a:r>
              <a:rPr lang="bg-BG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следващ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критерий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целесъобразността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оползотворяване</a:t>
            </a:r>
            <a:r>
              <a:rPr lang="bg-BG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силата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428625" y="214313"/>
            <a:ext cx="82867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g-BG" sz="240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КРИТЕРИЙ ЗА КООРДИНАЦИЯТА НА ЧАСТНИТЕ ИМПУЛСИ</a:t>
            </a:r>
            <a:endParaRPr lang="bg-BG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500063" y="1214438"/>
            <a:ext cx="81438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практиката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известно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че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използване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засилване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дадени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спортни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дисциплини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получават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добри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резултати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скок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дължина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хвърляне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копие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др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повишаване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резултатите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спомагат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използваните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някои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дисциплини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махови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Известни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съ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случаи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които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координирането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време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засилващото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маховото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движение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работното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ускорителното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движение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дава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незначителен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почти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никакъв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резултат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ото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впечатление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добито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наблюдения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върху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цялостното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движение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установи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известна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степен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дали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opoc</a:t>
            </a:r>
            <a:r>
              <a:rPr lang="bg-BG" sz="2000" dirty="0" err="1">
                <a:latin typeface="Times New Roman" pitchFamily="18" charset="0"/>
                <a:cs typeface="Times New Roman" pitchFamily="18" charset="0"/>
              </a:rPr>
              <a:t>тт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засилване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скок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дължина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хвърляне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копие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линейната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маховото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движение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удар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футболната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топка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допринесла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подобряване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резултата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без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точни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 анализи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установи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координират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предварителните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засилване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мах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с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основното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работно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 движение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bg-BG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214313" y="285750"/>
            <a:ext cx="4857750" cy="581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разбере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механичната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взаимозависимост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бъде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разгледан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следният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прост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фиг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.).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Върху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кола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която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движи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праволинейно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поставен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уред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изстрелване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гюле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посока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движението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колата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колата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движи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равномерно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резултантната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гюллето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винаги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еднаква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безразлично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кога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бъде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изстреляно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колата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 V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</a:t>
            </a:r>
            <a:r>
              <a:rPr lang="bg-BG" sz="2400" dirty="0" err="1">
                <a:latin typeface="Times New Roman" pitchFamily="18" charset="0"/>
                <a:cs typeface="Times New Roman" pitchFamily="18" charset="0"/>
              </a:rPr>
              <a:t>тт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изстрелването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гюллето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резултантната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бъде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 = V</a:t>
            </a:r>
            <a:r>
              <a:rPr lang="bg-BG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V</a:t>
            </a:r>
            <a:r>
              <a:rPr lang="bg-BG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bg-BG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357188"/>
            <a:ext cx="4143375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0" y="463550"/>
            <a:ext cx="4857750" cy="549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285750" y="-4763"/>
            <a:ext cx="3929063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Тази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зависимост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валидна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променлива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движение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колата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Явно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е,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че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резултантната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бъде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максимална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ако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гюлето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изстреля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максимална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колата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която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достигне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момента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риключване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изстрела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След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като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гюллето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бъде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изстреляно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скоростта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колата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престава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играе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роля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скоростта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излетялото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гюле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започва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намалява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постепенно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вли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яние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съпротивлението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въздуха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Към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този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случай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свеждат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всички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случаи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спортната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практика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които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едно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чуждо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тяло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копие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гюле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топка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др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ръка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ходило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придвижи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голяма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bg-BG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251520" y="797510"/>
            <a:ext cx="864096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Ако разгледаме тласкане на гюле и анализираме движенията на сегментите участващи в изхвърлянето на гюлето (</a:t>
            </a:r>
            <a:r>
              <a:rPr lang="bg-BG" sz="2400" dirty="0" err="1">
                <a:latin typeface="Times New Roman" pitchFamily="18" charset="0"/>
                <a:cs typeface="Times New Roman" pitchFamily="18" charset="0"/>
              </a:rPr>
              <a:t>предмишница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, мишница, рамо, горна част от тялото, крака). Тогава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критерият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координация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време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формулира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следния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включването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съответния сегмент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ускорителното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движение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стане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че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достигне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максималната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момента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който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ОЦТ на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цялата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система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притежава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своята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максимална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Def. </a:t>
            </a:r>
            <a:r>
              <a:rPr lang="bg-BG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ритерият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формулира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действието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ускоряващите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мускулни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всички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участващи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мускулни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bg-BG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синергично</a:t>
            </a:r>
            <a:r>
              <a:rPr lang="bg-BG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едновременно да се сумират всички мускулни силови импулси при отделяне на гюлето от ръката. Така ще се осигури максимална скорост на изхвърленото гюле.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285750" y="142875"/>
            <a:ext cx="842962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Аналогично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височина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маховия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крак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достигне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максималната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вертикална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момента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който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приключва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действието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мускулните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оттласкващия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крак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Освен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координацията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време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вземе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предвид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пространствената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геометрична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координация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Скоростта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векторна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величина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съгласно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правилата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векторно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събиране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най-голяма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събиране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вектор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има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тогава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когато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слагаемите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вектори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успоредни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имат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еднаква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посока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</a:t>
            </a:r>
            <a:r>
              <a:rPr lang="bg-BG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</a:t>
            </a:r>
            <a:endParaRPr lang="bg-BG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313" y="3714750"/>
            <a:ext cx="4640262" cy="290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285750" y="785813"/>
            <a:ext cx="8643938" cy="5643562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Рационалното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използване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законите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механиката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база б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ологичните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качества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двигателния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апарат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човека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определят най-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целесъобразната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техника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спортното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упражнение.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Девизът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sitius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altius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fortius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установява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областите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които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да се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насочат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усилията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научните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изследвания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случаите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когато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спортистът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развие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максимална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мощност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срещу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съпротивлението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средата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изразходвайки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най-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висока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степен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енергията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преден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излиза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изискването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ефективното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оползотворяване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ресурсите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съхранени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организма на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спортиста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други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случаи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преобладаващи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ефективността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двигателната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дейност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качествата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координация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точност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съчетани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навременното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използване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вътрешните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външните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възникващи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взаимодействието с опората.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323528" y="404664"/>
            <a:ext cx="856895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казаното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дотук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могло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формулира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критерият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следния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начин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bg-BG" sz="24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endParaRPr lang="bg-BG" sz="24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Def.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Ако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ръка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крак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придаде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голяма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чуждо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тяло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уред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ОЦТ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получи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максимална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скоростите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посока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ускорението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частите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тялото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които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участват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движението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достигнат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своя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максимум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същ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момент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това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необходимо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действието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мускулните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които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включени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ускоряването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тялото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негови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приключи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максимален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импулс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същ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момент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Векторите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bg-BG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центровете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тежестта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участващите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движението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тялото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достигане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максималната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скорост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трябва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бъдат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възможност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една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посока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bg-BG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714375" y="857250"/>
            <a:ext cx="7772400" cy="2941638"/>
          </a:xfrm>
        </p:spPr>
        <p:txBody>
          <a:bodyPr/>
          <a:lstStyle/>
          <a:p>
            <a:pPr eaLnBrk="1" hangingPunct="1"/>
            <a:r>
              <a:rPr lang="ru-RU" b="1" dirty="0">
                <a:latin typeface="Times New Roman" pitchFamily="18" charset="0"/>
                <a:cs typeface="Times New Roman" pitchFamily="18" charset="0"/>
              </a:rPr>
              <a:t>1. Критерий </a:t>
            </a:r>
            <a:r>
              <a:rPr lang="bg-BG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началната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сила 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разположение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силовия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максимум. 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Разглежда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се отскок от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място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!</a:t>
            </a:r>
            <a:endParaRPr lang="bg-BG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28625" y="428625"/>
            <a:ext cx="4429125" cy="7143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bg-BG" u="sng"/>
              <a:t>Втори закон на Нютон:</a:t>
            </a:r>
          </a:p>
          <a:p>
            <a:pPr eaLnBrk="1" hangingPunct="1">
              <a:buFont typeface="Arial" charset="0"/>
              <a:buNone/>
            </a:pPr>
            <a:endParaRPr lang="bg-BG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512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2928938"/>
            <a:ext cx="1584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3"/>
          <p:cNvSpPr>
            <a:spLocks noChangeArrowheads="1"/>
          </p:cNvSpPr>
          <p:nvPr/>
        </p:nvSpPr>
        <p:spPr bwMode="auto">
          <a:xfrm>
            <a:off x="0" y="79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100">
                <a:latin typeface="Calibri" pitchFamily="34" charset="0"/>
                <a:cs typeface="Times New Roman" pitchFamily="18" charset="0"/>
              </a:rPr>
              <a:t> </a:t>
            </a:r>
            <a:endParaRPr lang="en-US"/>
          </a:p>
        </p:txBody>
      </p:sp>
      <p:pic>
        <p:nvPicPr>
          <p:cNvPr id="5127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1928813"/>
            <a:ext cx="1409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Rectangle 6"/>
          <p:cNvSpPr>
            <a:spLocks noChangeArrowheads="1"/>
          </p:cNvSpPr>
          <p:nvPr/>
        </p:nvSpPr>
        <p:spPr bwMode="auto">
          <a:xfrm>
            <a:off x="0" y="190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100">
                <a:latin typeface="Calibri" pitchFamily="34" charset="0"/>
                <a:cs typeface="Times New Roman" pitchFamily="18" charset="0"/>
              </a:rPr>
              <a:t>   </a:t>
            </a:r>
            <a:endParaRPr lang="en-US"/>
          </a:p>
        </p:txBody>
      </p:sp>
      <p:pic>
        <p:nvPicPr>
          <p:cNvPr id="5129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4429125"/>
            <a:ext cx="18669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57158" y="5286388"/>
            <a:ext cx="2738905" cy="1143008"/>
          </a:xfrm>
          <a:prstGeom prst="rect">
            <a:avLst/>
          </a:prstGeom>
          <a:noFill/>
        </p:spPr>
      </p:pic>
      <p:sp>
        <p:nvSpPr>
          <p:cNvPr id="5131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32" name="Rectangle 10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33" name="Rectangle 11"/>
          <p:cNvSpPr>
            <a:spLocks noChangeArrowheads="1"/>
          </p:cNvSpPr>
          <p:nvPr/>
        </p:nvSpPr>
        <p:spPr bwMode="auto">
          <a:xfrm>
            <a:off x="0" y="984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34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35" name="Rectangle 1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36" name="TextBox 20"/>
          <p:cNvSpPr txBox="1">
            <a:spLocks noChangeArrowheads="1"/>
          </p:cNvSpPr>
          <p:nvPr/>
        </p:nvSpPr>
        <p:spPr bwMode="auto">
          <a:xfrm>
            <a:off x="3071813" y="1143000"/>
            <a:ext cx="60721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g-BG" sz="2400">
                <a:solidFill>
                  <a:srgbClr val="FF0000"/>
                </a:solidFill>
                <a:latin typeface="Calibri" pitchFamily="34" charset="0"/>
              </a:rPr>
              <a:t>Масата </a:t>
            </a:r>
            <a:r>
              <a:rPr lang="en-US" sz="2400">
                <a:solidFill>
                  <a:srgbClr val="FF0000"/>
                </a:solidFill>
                <a:latin typeface="Calibri" pitchFamily="34" charset="0"/>
              </a:rPr>
              <a:t>m </a:t>
            </a:r>
            <a:r>
              <a:rPr lang="bg-BG" sz="2400">
                <a:solidFill>
                  <a:srgbClr val="FF0000"/>
                </a:solidFill>
                <a:latin typeface="Calibri" pitchFamily="34" charset="0"/>
              </a:rPr>
              <a:t>на тялото е постоянна величина и </a:t>
            </a:r>
          </a:p>
          <a:p>
            <a:r>
              <a:rPr lang="en-US" sz="2400">
                <a:solidFill>
                  <a:srgbClr val="FF0000"/>
                </a:solidFill>
                <a:latin typeface="Calibri" pitchFamily="34" charset="0"/>
              </a:rPr>
              <a:t>Vmax  </a:t>
            </a:r>
            <a:r>
              <a:rPr lang="bg-BG" sz="2400">
                <a:solidFill>
                  <a:srgbClr val="FF0000"/>
                </a:solidFill>
                <a:latin typeface="Calibri" pitchFamily="34" charset="0"/>
              </a:rPr>
              <a:t>в еднаква степен ще зависи от </a:t>
            </a:r>
            <a:r>
              <a:rPr lang="en-US" sz="2400">
                <a:solidFill>
                  <a:srgbClr val="FF0000"/>
                </a:solidFill>
                <a:latin typeface="Calibri" pitchFamily="34" charset="0"/>
              </a:rPr>
              <a:t>F </a:t>
            </a:r>
            <a:r>
              <a:rPr lang="bg-BG" sz="2400">
                <a:solidFill>
                  <a:srgbClr val="FF0000"/>
                </a:solidFill>
                <a:latin typeface="Calibri" pitchFamily="34" charset="0"/>
              </a:rPr>
              <a:t>и ∆</a:t>
            </a:r>
            <a:r>
              <a:rPr lang="en-US" sz="2400">
                <a:solidFill>
                  <a:srgbClr val="FF0000"/>
                </a:solidFill>
                <a:latin typeface="Calibri" pitchFamily="34" charset="0"/>
              </a:rPr>
              <a:t>t.</a:t>
            </a:r>
            <a:endParaRPr lang="bg-BG" sz="24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3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5138" name="Picture 1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14813" y="5286375"/>
            <a:ext cx="38862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2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06675" y="2428875"/>
            <a:ext cx="6537325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285750" y="285750"/>
            <a:ext cx="87153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bg-BG" dirty="0">
                <a:latin typeface="Times New Roman" pitchFamily="18" charset="0"/>
                <a:cs typeface="Times New Roman" pitchFamily="18" charset="0"/>
              </a:rPr>
              <a:t>При разполагане на силовия максимум в началото на отскока се получава намаляване на средната сила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bg-BG" dirty="0">
                <a:latin typeface="Times New Roman" pitchFamily="18" charset="0"/>
                <a:cs typeface="Times New Roman" pitchFamily="18" charset="0"/>
              </a:rPr>
              <a:t>ср.). Силовият максимум може да се достигне само след максимално бързо спиране на  подготвителното движение и една част от наличната в мускулите енергия се  изразходва именно  за това.  </a:t>
            </a:r>
            <a:r>
              <a:rPr lang="bg-B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фиг. (</a:t>
            </a:r>
            <a:r>
              <a:rPr lang="bg-B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зашрихованите</a:t>
            </a:r>
            <a:r>
              <a:rPr lang="bg-B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площи) са показани отношенията при максимално  бързо спиране на подготвителното движение и при оптимално. </a:t>
            </a:r>
          </a:p>
          <a:p>
            <a:pPr algn="just"/>
            <a:r>
              <a:rPr lang="bg-BG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bg-B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Количеството енергия в мускула, получавана от превръщането  на химична </a:t>
            </a:r>
          </a:p>
          <a:p>
            <a:pPr algn="just"/>
            <a:r>
              <a:rPr lang="bg-B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механична енергия  е ограничено. За да се </a:t>
            </a:r>
            <a:r>
              <a:rPr lang="bg-B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използува</a:t>
            </a:r>
            <a:r>
              <a:rPr lang="bg-B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тя максимално, е нужно оптимално  съотношение между подготвителното (леко </a:t>
            </a:r>
            <a:r>
              <a:rPr lang="bg-B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приклякане</a:t>
            </a:r>
            <a:r>
              <a:rPr lang="bg-B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мах с ръце) и  работното движение (самия отскок). Това налага силовият  максимум да не бъде в началото, защото най-целесъобразно е той да се достигне  след влагане на максимум енергия. 	</a:t>
            </a:r>
          </a:p>
        </p:txBody>
      </p:sp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14813"/>
            <a:ext cx="424815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8" y="3538538"/>
            <a:ext cx="5072062" cy="331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357188" y="0"/>
            <a:ext cx="86439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g-BG" sz="2400">
                <a:latin typeface="Times New Roman" pitchFamily="18" charset="0"/>
                <a:cs typeface="Times New Roman" pitchFamily="18" charset="0"/>
              </a:rPr>
              <a:t>На фиг. са представени различни зависимости на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bg-BG" sz="240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bg-BG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bg-BG" sz="2400">
                <a:latin typeface="Times New Roman" pitchFamily="18" charset="0"/>
                <a:cs typeface="Times New Roman" pitchFamily="18" charset="0"/>
              </a:rPr>
              <a:t>силата като функция на времето.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</a:t>
            </a:r>
            <a:endParaRPr lang="bg-BG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714375"/>
            <a:ext cx="23241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785813"/>
            <a:ext cx="25146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Box 8"/>
          <p:cNvSpPr txBox="1">
            <a:spLocks noChangeArrowheads="1"/>
          </p:cNvSpPr>
          <p:nvPr/>
        </p:nvSpPr>
        <p:spPr bwMode="auto">
          <a:xfrm>
            <a:off x="285750" y="3071813"/>
            <a:ext cx="864393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Съгласно познатите биологични закони мускулната сила може да достигне максимума си в началото, ако  първо се е извършило подготвително махово движение и се премине плавно към ускорителното (работно) движение.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В края на спирането (амортизирането) импулсите  към всички мускулни влакна са </a:t>
            </a:r>
            <a:r>
              <a:rPr lang="bg-BG" sz="2000" dirty="0" err="1">
                <a:latin typeface="Times New Roman" pitchFamily="18" charset="0"/>
                <a:cs typeface="Times New Roman" pitchFamily="18" charset="0"/>
              </a:rPr>
              <a:t>надпрагови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, влакната са максимално възбудени и се стремят да се скъсят, но поради  </a:t>
            </a:r>
            <a:r>
              <a:rPr lang="bg-BG" sz="2000" dirty="0" err="1">
                <a:latin typeface="Times New Roman" pitchFamily="18" charset="0"/>
                <a:cs typeface="Times New Roman" pitchFamily="18" charset="0"/>
              </a:rPr>
              <a:t>инерчните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 сили те се опъват, докато подготвителното движение се преустанови окончателно.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И така  силовият максимум е налице в началото на ускорителното движение. След силовия максимум следва спадане на кривата на силата.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0" y="2333625"/>
            <a:ext cx="88677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g-BG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 подготвително движение не могат  да се постигнат големи </a:t>
            </a:r>
          </a:p>
          <a:p>
            <a:pPr algn="ctr"/>
            <a:r>
              <a:rPr lang="bg-BG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резултати, но неговата големина и плавност на спиране трябва да </a:t>
            </a:r>
          </a:p>
          <a:p>
            <a:pPr algn="ctr"/>
            <a:r>
              <a:rPr lang="bg-BG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бъдат в оптимални граници.  </a:t>
            </a:r>
          </a:p>
          <a:p>
            <a:pPr algn="ctr"/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Максимално  дълбокото приклякване освен по-дългия път дава и </a:t>
            </a:r>
          </a:p>
          <a:p>
            <a:pPr algn="ctr"/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максимално опъване на мускулите. От друга страна при това </a:t>
            </a:r>
          </a:p>
          <a:p>
            <a:pPr algn="ctr"/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положение се затруднява регулирането (координацията) на </a:t>
            </a:r>
          </a:p>
          <a:p>
            <a:pPr algn="ctr"/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мускулното действие. </a:t>
            </a:r>
          </a:p>
          <a:p>
            <a:pPr algn="ctr"/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Трябва да се подчертае и това, че преди достигане на движението до </a:t>
            </a:r>
            <a:r>
              <a:rPr lang="bg-BG" sz="2400" dirty="0" err="1">
                <a:latin typeface="Times New Roman" pitchFamily="18" charset="0"/>
                <a:cs typeface="Times New Roman" pitchFamily="18" charset="0"/>
              </a:rPr>
              <a:t>анатомо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-физиологичната граница, силата на мускулите </a:t>
            </a:r>
          </a:p>
          <a:p>
            <a:pPr algn="ctr"/>
            <a:r>
              <a:rPr lang="bg-BG" sz="2400" dirty="0" err="1">
                <a:latin typeface="Times New Roman" pitchFamily="18" charset="0"/>
                <a:cs typeface="Times New Roman" pitchFamily="18" charset="0"/>
              </a:rPr>
              <a:t>агонисти</a:t>
            </a: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 спада до нула. Това е защитен  рефлекс. Ако мускулната </a:t>
            </a:r>
          </a:p>
          <a:p>
            <a:pPr algn="ctr"/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сила е максимална, до края на движението могат да се получат  </a:t>
            </a:r>
          </a:p>
          <a:p>
            <a:pPr algn="ctr"/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травми в двигателния апарат.</a:t>
            </a:r>
            <a:endParaRPr lang="bg-B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4" descr="F:\Биомеханика Лекции 2016\Фигури за лекции\Kriteri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86963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214313" y="428625"/>
            <a:ext cx="8929687" cy="6143625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Def. </a:t>
            </a:r>
            <a:r>
              <a:rPr lang="bg-BG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Едно движение с цел да се получи максимална крайна скорост трябва да се предхожда от едно подготвително движение. При спирането на подготвителното движение се обезпечава  положителна начална сила за работното (ускорително) движение. </a:t>
            </a:r>
          </a:p>
          <a:p>
            <a:pPr algn="just" eaLnBrk="1" hangingPunct="1">
              <a:buFont typeface="Arial" charset="0"/>
              <a:buNone/>
            </a:pPr>
            <a:endParaRPr lang="bg-BG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Arial" charset="0"/>
              <a:buNone/>
            </a:pP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Def. </a:t>
            </a:r>
            <a:r>
              <a:rPr lang="bg-BG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Съотношението между двете движения трябва да бъде оптимално. Максимумът на мускулната сила  трябва да бъде във  втората половина  на пътя на ускорението.</a:t>
            </a:r>
          </a:p>
          <a:p>
            <a:pPr algn="just" eaLnBrk="1" hangingPunct="1">
              <a:buFont typeface="Arial" charset="0"/>
              <a:buNone/>
            </a:pPr>
            <a:endParaRPr lang="bg-BG" sz="2400" i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Arial" charset="0"/>
              <a:buNone/>
            </a:pPr>
            <a:r>
              <a:rPr lang="bg-BG" sz="2400" dirty="0">
                <a:latin typeface="Times New Roman" pitchFamily="18" charset="0"/>
                <a:cs typeface="Times New Roman" pitchFamily="18" charset="0"/>
              </a:rPr>
              <a:t>От методична гледна точка е по-правилно при разполагане на силовия максимум в началото на пътя на ускорението вместо да се изисква от спортиста да вложи  максимална  сила в края на движението, да се изисква подготвителното движение да не се изпълнява  с влагане на максимална сила. </a:t>
            </a:r>
          </a:p>
          <a:p>
            <a:pPr algn="just" eaLnBrk="1" hangingPunct="1"/>
            <a:endParaRPr lang="bg-BG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/>
          <p:cNvSpPr txBox="1">
            <a:spLocks noChangeArrowheads="1"/>
          </p:cNvSpPr>
          <p:nvPr/>
        </p:nvSpPr>
        <p:spPr bwMode="auto">
          <a:xfrm>
            <a:off x="500063" y="2500313"/>
            <a:ext cx="866933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bg-BG" sz="3200">
                <a:latin typeface="Times New Roman" pitchFamily="18" charset="0"/>
                <a:cs typeface="Times New Roman" pitchFamily="18" charset="0"/>
              </a:rPr>
              <a:t>2. КРИТЕРИЙ ЗА ДЪЛГИЯ И ПРАВОЛИНЕЕН </a:t>
            </a:r>
          </a:p>
          <a:p>
            <a:pPr algn="ctr"/>
            <a:r>
              <a:rPr lang="bg-BG" sz="3200">
                <a:latin typeface="Times New Roman" pitchFamily="18" charset="0"/>
                <a:cs typeface="Times New Roman" pitchFamily="18" charset="0"/>
              </a:rPr>
              <a:t>ПЪТ НА УСКОРЕНИЕТО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1766</Words>
  <Application>Microsoft Office PowerPoint</Application>
  <PresentationFormat>Презентация на цял екран (4:3)</PresentationFormat>
  <Paragraphs>52</Paragraphs>
  <Slides>20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Критерии за биомеханична целесъобразност на движенията</vt:lpstr>
      <vt:lpstr>Презентация на PowerPoint</vt:lpstr>
      <vt:lpstr>1. Критерий за началната сила и разположение на силовия максимум.    Разглежда се отскок от място!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Критерии за биомеханична целесъобразност на движенията</dc:title>
  <dc:creator>Home</dc:creator>
  <cp:lastModifiedBy>Потребител на Windows</cp:lastModifiedBy>
  <cp:revision>52</cp:revision>
  <dcterms:created xsi:type="dcterms:W3CDTF">2016-12-17T14:25:46Z</dcterms:created>
  <dcterms:modified xsi:type="dcterms:W3CDTF">2026-01-20T11:25:45Z</dcterms:modified>
</cp:coreProperties>
</file>