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sldIdLst>
    <p:sldId id="323" r:id="rId2"/>
    <p:sldId id="326" r:id="rId3"/>
    <p:sldId id="327" r:id="rId4"/>
    <p:sldId id="336" r:id="rId5"/>
    <p:sldId id="280" r:id="rId6"/>
    <p:sldId id="286" r:id="rId7"/>
    <p:sldId id="281" r:id="rId8"/>
    <p:sldId id="284" r:id="rId9"/>
    <p:sldId id="285" r:id="rId10"/>
    <p:sldId id="287" r:id="rId11"/>
    <p:sldId id="346" r:id="rId12"/>
    <p:sldId id="288" r:id="rId13"/>
    <p:sldId id="349" r:id="rId14"/>
    <p:sldId id="348" r:id="rId15"/>
    <p:sldId id="347" r:id="rId16"/>
    <p:sldId id="270" r:id="rId17"/>
    <p:sldId id="337" r:id="rId18"/>
    <p:sldId id="338" r:id="rId19"/>
    <p:sldId id="339" r:id="rId20"/>
    <p:sldId id="340" r:id="rId21"/>
    <p:sldId id="341" r:id="rId22"/>
    <p:sldId id="342" r:id="rId23"/>
  </p:sldIdLst>
  <p:sldSz cx="9144000" cy="6858000" type="screen4x3"/>
  <p:notesSz cx="6858000" cy="9144000"/>
  <p:defaultTextStyle>
    <a:defPPr>
      <a:defRPr lang="bg-BG"/>
    </a:defPPr>
    <a:lvl1pPr algn="l" rtl="0" fontAlgn="base">
      <a:spcBef>
        <a:spcPct val="20000"/>
      </a:spcBef>
      <a:spcAft>
        <a:spcPct val="0"/>
      </a:spcAft>
      <a:buClr>
        <a:schemeClr val="hlink"/>
      </a:buClr>
      <a:buSzPct val="65000"/>
      <a:buFont typeface="Wingdings" pitchFamily="2" charset="2"/>
      <a:buChar char="n"/>
      <a:defRPr sz="2000" kern="1200">
        <a:solidFill>
          <a:schemeClr val="tx2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hlink"/>
      </a:buClr>
      <a:buSzPct val="65000"/>
      <a:buFont typeface="Wingdings" pitchFamily="2" charset="2"/>
      <a:buChar char="n"/>
      <a:defRPr sz="2000" kern="1200">
        <a:solidFill>
          <a:schemeClr val="tx2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hlink"/>
      </a:buClr>
      <a:buSzPct val="65000"/>
      <a:buFont typeface="Wingdings" pitchFamily="2" charset="2"/>
      <a:buChar char="n"/>
      <a:defRPr sz="2000" kern="1200">
        <a:solidFill>
          <a:schemeClr val="tx2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hlink"/>
      </a:buClr>
      <a:buSzPct val="65000"/>
      <a:buFont typeface="Wingdings" pitchFamily="2" charset="2"/>
      <a:buChar char="n"/>
      <a:defRPr sz="2000" kern="1200">
        <a:solidFill>
          <a:schemeClr val="tx2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hlink"/>
      </a:buClr>
      <a:buSzPct val="65000"/>
      <a:buFont typeface="Wingdings" pitchFamily="2" charset="2"/>
      <a:buChar char="n"/>
      <a:defRPr sz="2000" kern="1200">
        <a:solidFill>
          <a:schemeClr val="tx2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2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2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2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2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2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00"/>
    <a:srgbClr val="FF66FF"/>
    <a:srgbClr val="3366FF"/>
    <a:srgbClr val="FF6600"/>
    <a:srgbClr val="0000FF"/>
    <a:srgbClr val="00FF00"/>
    <a:srgbClr val="66FF33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bg-BG"/>
              <a:t>Click to edit Master title style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bg-BG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401E3-16D8-4A2E-960C-F0C7168BCD9C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  <p:transition>
    <p:push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45526-BC1E-4E51-B694-BEBEA68D6F0D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  <p:transition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2212D-6854-457F-BB50-710C780594D9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  <p:transition>
    <p:push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381000"/>
            <a:ext cx="82296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38F98-0408-45A7-B9C7-17F4A14BCDFD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  <p:transition>
    <p:push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A7FB6-7095-4E14-888C-C5D946493E59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  <p:transition>
    <p:push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D63C8-3E31-412F-ABB5-F523C92A4FBA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  <p:transition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EEE41-B37E-4558-A8D7-095C0538B020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  <p:transition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595C5-4A34-4BAF-99FC-461A43131C6A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  <p:transition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C4ADA-C8B1-48BF-A5D6-BE7D3241032B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  <p:transition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F4807-25F2-4E6F-AFC2-9D6EA13AD064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  <p:transition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7497A-FD55-44CC-91F1-63F1CFA9C21E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  <p:transition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58D2F-7EEF-4501-8EC8-769A4A55045B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  <p:transition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A7DAA-47EF-41B4-A121-8809CDD5D2BE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  <p:transition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E997C-DE3A-46D6-81F5-A19D8554D941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  <p:transition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bg-BG"/>
              <a:t>Click to edit Master title style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/>
              <a:t>Click to edit Master text styles</a:t>
            </a:r>
          </a:p>
          <a:p>
            <a:pPr lvl="1"/>
            <a:r>
              <a:rPr lang="bg-BG"/>
              <a:t>Second level</a:t>
            </a:r>
          </a:p>
          <a:p>
            <a:pPr lvl="2"/>
            <a:r>
              <a:rPr lang="bg-BG"/>
              <a:t>Third level</a:t>
            </a:r>
          </a:p>
          <a:p>
            <a:pPr lvl="3"/>
            <a:r>
              <a:rPr lang="bg-BG"/>
              <a:t>Fourth level</a:t>
            </a:r>
          </a:p>
          <a:p>
            <a:pPr lvl="4"/>
            <a:r>
              <a:rPr lang="bg-BG"/>
              <a:t>Fifth level</a:t>
            </a:r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153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F1E016B2-4BE9-420D-9D2C-DE92D9670416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2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  <p:sldLayoutId id="2147483819" r:id="rId12"/>
    <p:sldLayoutId id="2147483820" r:id="rId13"/>
    <p:sldLayoutId id="2147483821" r:id="rId14"/>
  </p:sldLayoutIdLst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2" grpId="0"/>
      <p:bldP spid="153603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36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5360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536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536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36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5360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536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536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36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5360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536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536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36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5360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536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536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36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5360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536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536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676400"/>
            <a:ext cx="8153400" cy="308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bg-BG" sz="3600" b="1" dirty="0">
                <a:solidFill>
                  <a:schemeClr val="bg2"/>
                </a:solidFill>
              </a:rPr>
              <a:t>Двигателното</a:t>
            </a:r>
            <a:r>
              <a:rPr lang="en-US" sz="3600" b="1" dirty="0">
                <a:solidFill>
                  <a:schemeClr val="bg2"/>
                </a:solidFill>
              </a:rPr>
              <a:t> </a:t>
            </a:r>
            <a:r>
              <a:rPr lang="bg-BG" sz="3600" b="1" dirty="0">
                <a:solidFill>
                  <a:schemeClr val="bg2"/>
                </a:solidFill>
              </a:rPr>
              <a:t>действие като система на</a:t>
            </a:r>
            <a:r>
              <a:rPr lang="en-US" sz="3600" b="1" dirty="0">
                <a:solidFill>
                  <a:schemeClr val="bg2"/>
                </a:solidFill>
              </a:rPr>
              <a:t> </a:t>
            </a:r>
            <a:r>
              <a:rPr lang="bg-BG" sz="3600" b="1" dirty="0">
                <a:solidFill>
                  <a:schemeClr val="bg2"/>
                </a:solidFill>
              </a:rPr>
              <a:t>движението</a:t>
            </a:r>
            <a:endParaRPr lang="en-US" sz="3600" b="1" dirty="0">
              <a:solidFill>
                <a:schemeClr val="bg2"/>
              </a:solidFill>
            </a:endParaRPr>
          </a:p>
          <a:p>
            <a:pPr algn="ctr">
              <a:buNone/>
            </a:pPr>
            <a:endParaRPr lang="en-US" sz="3600" b="1" dirty="0">
              <a:solidFill>
                <a:schemeClr val="bg2"/>
              </a:solidFill>
            </a:endParaRPr>
          </a:p>
          <a:p>
            <a:pPr algn="ctr">
              <a:buNone/>
            </a:pPr>
            <a:r>
              <a:rPr lang="bg-BG" sz="3600" b="1" dirty="0">
                <a:solidFill>
                  <a:schemeClr val="bg2"/>
                </a:solidFill>
              </a:rPr>
              <a:t>Физическото упражнение като управляема система</a:t>
            </a:r>
            <a:endParaRPr lang="bg-BG" sz="3600" b="1" dirty="0"/>
          </a:p>
        </p:txBody>
      </p:sp>
      <p:pic>
        <p:nvPicPr>
          <p:cNvPr id="6" name="Picture 5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8762" y="0"/>
            <a:ext cx="1545238" cy="114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229600" cy="1371600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bg-BG" sz="4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Обща характеристика на</a:t>
            </a:r>
            <a:br>
              <a:rPr lang="bg-BG" sz="4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</a:br>
            <a:r>
              <a:rPr lang="bg-BG" sz="4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видовете системи: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458200" cy="4953000"/>
          </a:xfrm>
          <a:noFill/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bg-BG" sz="2800" b="1" i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Сумарни</a:t>
            </a:r>
            <a:r>
              <a:rPr lang="bg-BG" sz="28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 – тези, при които отделните елементи са слабо свързани помежду си;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bg-BG" sz="2800" b="1" i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Цялостни</a:t>
            </a:r>
            <a:r>
              <a:rPr lang="bg-BG" sz="28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 – образуващите ги елементи са тясно свързани помежду си;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bg-BG" sz="28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 </a:t>
            </a:r>
            <a:r>
              <a:rPr lang="bg-BG" sz="2800" b="1" i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Статични</a:t>
            </a:r>
            <a:r>
              <a:rPr lang="bg-BG" sz="28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 – системата е равновесна;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bg-BG" sz="2800" b="1" i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Динамични</a:t>
            </a:r>
            <a:r>
              <a:rPr lang="bg-BG" sz="28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 – те непрекъснато се изменят;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bg-BG" sz="2800" b="1" i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Прости</a:t>
            </a:r>
            <a:r>
              <a:rPr lang="bg-BG" sz="28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 – при едни и същи условия реагира еднакво;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bg-BG" sz="2800" b="1" i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Сложни</a:t>
            </a:r>
            <a:r>
              <a:rPr lang="bg-BG" sz="28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 – при едни и същи условия системата реагира различно и се нуждае от съответно управление;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bg-BG" sz="2800" dirty="0"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</a:endParaRPr>
          </a:p>
        </p:txBody>
      </p:sp>
      <p:pic>
        <p:nvPicPr>
          <p:cNvPr id="4" name="Picture 3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62000" cy="86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8287" y="0"/>
            <a:ext cx="915713" cy="67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81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81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81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181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4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8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8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181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81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18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18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4" grpId="0"/>
      <p:bldP spid="218114" grpId="1"/>
      <p:bldP spid="218114" grpId="2"/>
      <p:bldP spid="218115" grpId="0" build="p"/>
      <p:bldP spid="218115" grpId="1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ChangeArrowheads="1"/>
          </p:cNvSpPr>
          <p:nvPr/>
        </p:nvSpPr>
        <p:spPr bwMode="auto">
          <a:xfrm>
            <a:off x="533400" y="990600"/>
            <a:ext cx="8153400" cy="397031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None/>
              <a:tabLst/>
            </a:pPr>
            <a:r>
              <a:rPr kumimoji="0" lang="en-US" sz="28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Def. </a:t>
            </a:r>
            <a:r>
              <a:rPr kumimoji="0" lang="ru-RU" sz="28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Във всяка сложна система могат да се отделят по-прости, съставящи я системи, които се наричат подсистеми.</a:t>
            </a:r>
            <a:endParaRPr kumimoji="0" lang="bg-BG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Всяка подсистема представлява елемент на сложната система, към която принадлежи. Следователно системата на движението се характеризира с многостепенн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a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 (йерархичн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a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) </a:t>
            </a:r>
            <a:r>
              <a:rPr kumimoji="0" lang="bg-BG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структура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. 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</a:endParaRPr>
          </a:p>
        </p:txBody>
      </p:sp>
      <p:pic>
        <p:nvPicPr>
          <p:cNvPr id="5" name="Picture 4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62000" cy="86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8287" y="0"/>
            <a:ext cx="915713" cy="67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sport-multimedia-dvd.dir.bg/Biomech1/fiz%20upra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728192"/>
            <a:ext cx="8175266" cy="590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762000" cy="86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8287" y="0"/>
            <a:ext cx="915713" cy="67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457200"/>
            <a:ext cx="85344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200" dirty="0">
                <a:solidFill>
                  <a:schemeClr val="accent6">
                    <a:lumMod val="50000"/>
                  </a:schemeClr>
                </a:solidFill>
              </a:rPr>
              <a:t>Като всяка сложна система и системата на движение притежава свои подсистеми. Това определя нейната многостепенност. </a:t>
            </a:r>
            <a:r>
              <a:rPr lang="ru-RU" sz="2200" dirty="0">
                <a:solidFill>
                  <a:srgbClr val="FF0000"/>
                </a:solidFill>
              </a:rPr>
              <a:t>Външната картина на движението или неговата геометрия се дава от кинематичните характеристики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</a:rPr>
              <a:t> (пространствени, </a:t>
            </a:r>
            <a:r>
              <a:rPr lang="ru-RU" sz="2200" dirty="0" err="1">
                <a:solidFill>
                  <a:schemeClr val="accent6">
                    <a:lumMod val="50000"/>
                  </a:schemeClr>
                </a:solidFill>
              </a:rPr>
              <a:t>времеви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</a:rPr>
              <a:t> и пространствено-времеви). Те от своя страна се намират в определени взаимоотношения помежду си. Всеки кинематичен параметър влияе на останалите и в същото време изпитва влияние от тяхна страна. </a:t>
            </a:r>
            <a:r>
              <a:rPr lang="ru-RU" sz="2200" dirty="0">
                <a:solidFill>
                  <a:srgbClr val="FF0000"/>
                </a:solidFill>
              </a:rPr>
              <a:t>Това именно е кинематичната структура на движението.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</a:rPr>
              <a:t> Тя не е самото движение, нито неговите кинематични характеристики, а </a:t>
            </a:r>
            <a:r>
              <a:rPr lang="ru-RU" sz="2200" dirty="0" err="1">
                <a:solidFill>
                  <a:schemeClr val="accent6">
                    <a:lumMod val="50000"/>
                  </a:schemeClr>
                </a:solidFill>
              </a:rPr>
              <a:t>взаимовръзката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</a:rPr>
              <a:t> и взаимоотношенията, които съществуват между движенията, пространството и времето. Съответно на характеристиките се различават и пространствени структури (те разкриват пространствените взаимоотношения), </a:t>
            </a:r>
            <a:r>
              <a:rPr lang="ru-RU" sz="2200" dirty="0" err="1">
                <a:solidFill>
                  <a:schemeClr val="accent6">
                    <a:lumMod val="50000"/>
                  </a:schemeClr>
                </a:solidFill>
              </a:rPr>
              <a:t>времеви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</a:rPr>
              <a:t> структури (</a:t>
            </a:r>
            <a:r>
              <a:rPr lang="ru-RU" sz="2200" dirty="0" err="1">
                <a:solidFill>
                  <a:schemeClr val="accent6">
                    <a:lumMod val="50000"/>
                  </a:schemeClr>
                </a:solidFill>
              </a:rPr>
              <a:t>разкриват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6">
                    <a:lumMod val="50000"/>
                  </a:schemeClr>
                </a:solidFill>
              </a:rPr>
              <a:t>времевите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</a:rPr>
              <a:t> взаимоотношения) и </a:t>
            </a:r>
            <a:r>
              <a:rPr lang="ru-RU" sz="2200" dirty="0" err="1">
                <a:solidFill>
                  <a:schemeClr val="accent6">
                    <a:lumMod val="50000"/>
                  </a:schemeClr>
                </a:solidFill>
              </a:rPr>
              <a:t>пространствено-времеви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</a:rPr>
              <a:t> структури. </a:t>
            </a:r>
            <a:endParaRPr lang="bg-BG" sz="22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88066" name="Picture 2" descr="F:\Биомеханика Лекции\КТТСА 2018\k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5204638"/>
            <a:ext cx="3048000" cy="1653362"/>
          </a:xfrm>
          <a:prstGeom prst="rect">
            <a:avLst/>
          </a:prstGeom>
          <a:noFill/>
        </p:spPr>
      </p:pic>
      <p:pic>
        <p:nvPicPr>
          <p:cNvPr id="7" name="Picture 6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762000" cy="86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8287" y="0"/>
            <a:ext cx="915713" cy="67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762000"/>
            <a:ext cx="7924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Отделните параметри на динамичните характеристики също така се намират в определени взаимоотношения помежду си. Те определят динамичните структури на движенията. Определянето на действащите сили, тяхното влияние за движението на отделните звена и на тялото като цяло дава силовата структура. Изучаването на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</a:rPr>
              <a:t>мускулните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</a:rPr>
              <a:t>сили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, мускулната енергия и изобщо всички сложни взаимоотношения между мускулите дават енергетичната структура на движението. </a:t>
            </a:r>
            <a:endParaRPr lang="bg-BG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89090" name="Picture 2" descr="F:\Биомеханика Лекции\КТТСА 2018\d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0645" y="4273550"/>
            <a:ext cx="3573355" cy="2584450"/>
          </a:xfrm>
          <a:prstGeom prst="rect">
            <a:avLst/>
          </a:prstGeom>
          <a:noFill/>
        </p:spPr>
      </p:pic>
      <p:pic>
        <p:nvPicPr>
          <p:cNvPr id="8" name="Picture 7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762000" cy="86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8287" y="0"/>
            <a:ext cx="915713" cy="67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1"/>
          <p:cNvSpPr>
            <a:spLocks noChangeArrowheads="1"/>
          </p:cNvSpPr>
          <p:nvPr/>
        </p:nvSpPr>
        <p:spPr bwMode="auto">
          <a:xfrm>
            <a:off x="0" y="381000"/>
            <a:ext cx="9144000" cy="437658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None/>
              <a:tabLst/>
            </a:pPr>
            <a:r>
              <a:rPr kumimoji="0" lang="ru-RU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             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Def.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В </a:t>
            </a:r>
            <a:r>
              <a:rPr kumimoji="0" lang="ru-RU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информационната структура се различават: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-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Ефекторна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или моторна структура - тя обединява всички импулси, които се отправят от кората на главния мозък към мускулите и дру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r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ите органи, които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са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ангажирани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 в провеждането на даденото движение.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-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Сетивна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структура - в нея са включени съответно синтезирани и преработени всички сетивни импулси, получавани в кората от екстеро- и интеро- рецепторите.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-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Психическа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структура на движението - в нея са включени всички следи в човешката памет, които имат отношение към двигателната дейност.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</a:endParaRPr>
          </a:p>
        </p:txBody>
      </p:sp>
      <p:pic>
        <p:nvPicPr>
          <p:cNvPr id="90114" name="Picture 2" descr="F:\Биомеханика Лекции\КТТСА 2018\in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4433068"/>
            <a:ext cx="4038600" cy="2424932"/>
          </a:xfrm>
          <a:prstGeom prst="rect">
            <a:avLst/>
          </a:prstGeom>
          <a:noFill/>
        </p:spPr>
      </p:pic>
      <p:pic>
        <p:nvPicPr>
          <p:cNvPr id="6" name="Picture 5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762000" cy="86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8287" y="0"/>
            <a:ext cx="915713" cy="67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685800"/>
          </a:xfrm>
          <a:noFill/>
        </p:spPr>
        <p:txBody>
          <a:bodyPr/>
          <a:lstStyle/>
          <a:p>
            <a:pPr eaLnBrk="1" hangingPunct="1"/>
            <a:r>
              <a:rPr lang="bg-BG" sz="36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Заключение: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638800"/>
          </a:xfrm>
          <a:noFill/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bg-BG" sz="2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Движенията, които изпълнява човек, представляват сложна система от взаимно свързани и обединени в едно цяло действия. Управлението на тази система е важно да се анализира.</a:t>
            </a:r>
          </a:p>
          <a:p>
            <a:pPr algn="just" eaLnBrk="1" hangingPunct="1">
              <a:lnSpc>
                <a:spcPct val="80000"/>
              </a:lnSpc>
            </a:pPr>
            <a:r>
              <a:rPr lang="bg-BG" sz="2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Всяко движение се характеризира с определени характеристики като посока, специфичен темп, ритъм, амплитуда, продължителност, скорост и напрежение в мускулите за преодоляване на външните фактори.</a:t>
            </a:r>
          </a:p>
          <a:p>
            <a:pPr algn="just" eaLnBrk="1" hangingPunct="1">
              <a:lnSpc>
                <a:spcPct val="80000"/>
              </a:lnSpc>
            </a:pPr>
            <a:r>
              <a:rPr lang="bg-BG" sz="2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Характеристиките на движението се наричат параметри и носят обективна информация за пространствените, времевите, пространствено-времевите и силови характеристики на движението.</a:t>
            </a:r>
          </a:p>
          <a:p>
            <a:pPr algn="just" eaLnBrk="1" hangingPunct="1">
              <a:lnSpc>
                <a:spcPct val="80000"/>
              </a:lnSpc>
            </a:pPr>
            <a:r>
              <a:rPr lang="bg-BG" sz="2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Познаването на тези характеристики е необходимо условие за овладяване на определени двигателни задачи и постигане на определени предварително поставени цели.</a:t>
            </a:r>
          </a:p>
          <a:p>
            <a:pPr algn="just" eaLnBrk="1" hangingPunct="1">
              <a:lnSpc>
                <a:spcPct val="80000"/>
              </a:lnSpc>
            </a:pPr>
            <a:r>
              <a:rPr lang="bg-BG" sz="2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Особено важно в </a:t>
            </a:r>
            <a:r>
              <a:rPr lang="bg-BG" sz="2000" dirty="0" err="1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кинезиологията</a:t>
            </a:r>
            <a:r>
              <a:rPr lang="bg-BG" sz="2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 е познаването на структурата на всяко движение, т.е. да се знаят не само отделните елементи на движението, но и в какъв порядък следват, как се влияят едно от друго, как са свързани в единно цяло.</a:t>
            </a:r>
          </a:p>
          <a:p>
            <a:pPr algn="just" eaLnBrk="1" hangingPunct="1">
              <a:lnSpc>
                <a:spcPct val="80000"/>
              </a:lnSpc>
            </a:pPr>
            <a:r>
              <a:rPr lang="bg-BG" sz="2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Тази взаимна връзка между отделните елементи на движението обуславя цялостното изпълнение във времето, в пространството и взаимодействието между вътрешните и външните сили.</a:t>
            </a:r>
          </a:p>
        </p:txBody>
      </p:sp>
      <p:pic>
        <p:nvPicPr>
          <p:cNvPr id="4" name="Picture 3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62000" cy="86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8287" y="0"/>
            <a:ext cx="915713" cy="67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8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8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8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8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8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8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8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8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8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8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8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8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188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8" grpId="0"/>
      <p:bldP spid="188418" grpId="1"/>
      <p:bldP spid="18841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838200"/>
            <a:ext cx="7848600" cy="5115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ФИЗИЧЕСКОТО УПРАЖНЕНИЕ КАТО УПРАВЛЯЕМА СИСТЕМА </a:t>
            </a:r>
          </a:p>
          <a:p>
            <a:pPr algn="ctr">
              <a:buNone/>
            </a:pP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	Двигателните действия на човека са извънредно сложен процес. За да се разбере механизмът на управлението на този процес, е необходимо да се определят точно количествените взаимодействия на организма с общото силово поле на движението. Това показва, че изучаването на проблема за координацията на движенията не може да бъде пълно, ако към физиологичната страна на въпроса не се прибави и биомеханичната. </a:t>
            </a:r>
            <a:endParaRPr lang="bg-BG" sz="2400" dirty="0">
              <a:solidFill>
                <a:schemeClr val="accent6">
                  <a:lumMod val="50000"/>
                </a:schemeClr>
              </a:solidFill>
            </a:endParaRPr>
          </a:p>
          <a:p>
            <a:pPr algn="just">
              <a:buNone/>
            </a:pPr>
            <a:endParaRPr lang="bg-BG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3" name="Picture 2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62000" cy="86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8287" y="0"/>
            <a:ext cx="915713" cy="67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1"/>
          <p:cNvSpPr>
            <a:spLocks noChangeArrowheads="1"/>
          </p:cNvSpPr>
          <p:nvPr/>
        </p:nvSpPr>
        <p:spPr bwMode="auto">
          <a:xfrm>
            <a:off x="304800" y="228600"/>
            <a:ext cx="8458200" cy="6210931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Стремежът да се определят биомеханичните качества на изпълняваното движение и да им се даде точно определена оценка е довел до понятието динамична устойчивост на движението. </a:t>
            </a:r>
            <a:endParaRPr lang="ru-RU" sz="2800" dirty="0">
              <a:solidFill>
                <a:schemeClr val="accent6">
                  <a:lumMod val="50000"/>
                </a:schemeClr>
              </a:solidFill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None/>
              <a:tabLst/>
            </a:pPr>
            <a:r>
              <a:rPr kumimoji="0" lang="en-US" sz="28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Def. </a:t>
            </a:r>
            <a:r>
              <a:rPr kumimoji="0" lang="bg-BG" sz="28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Динамичната устойчивост се </a:t>
            </a:r>
            <a:r>
              <a:rPr kumimoji="0" lang="ru-RU" sz="28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изразява чрез степента, до която е усвоено и усъвършенствано движението, така че да се извършва при минимална загуба на мускулна сила и да протича по устойчива траектория. Устойчива траектория е тази, която в резултат на многократни повторения може лесно да се възпроизведе от изпълнител. </a:t>
            </a:r>
            <a:endParaRPr kumimoji="0" lang="bg-BG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Подобно усъвършенстване трябва да се постигне при всеки двигателен навик. 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</a:endParaRPr>
          </a:p>
        </p:txBody>
      </p:sp>
      <p:pic>
        <p:nvPicPr>
          <p:cNvPr id="3" name="Picture 2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47064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25898" y="0"/>
            <a:ext cx="61810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ChangeArrowheads="1"/>
          </p:cNvSpPr>
          <p:nvPr/>
        </p:nvSpPr>
        <p:spPr bwMode="auto">
          <a:xfrm>
            <a:off x="152400" y="685800"/>
            <a:ext cx="8839200" cy="5632311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Def.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Наблюденията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показват, че за да се достигне до динамична устойчивост на движението, се осъществяват три степени на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неговата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регулация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:</a:t>
            </a:r>
            <a:endParaRPr kumimoji="0" lang="bg-BG" sz="2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1.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Начална фаза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 в усвояването на двигателния навик. По- средством повишеното напрежение на мускулите в кинематичната верига се блокират всички излишни степени на свобода, пречещи на изпълнението на движението по приблизително правилна траектория.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Движението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 в е сковано, тромаво.</a:t>
            </a:r>
            <a:endParaRPr kumimoji="0" lang="bg-BG" sz="2400" b="0" i="0" u="none" strike="noStrike" cap="none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2.  Междинна фаза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– части от движението са усвоени, и започва освобождаване на блокираните до сега степени на свобода.  Движението протича по-леко и уверено. </a:t>
            </a:r>
            <a:endParaRPr kumimoji="0" lang="bg-BG" sz="2400" b="0" i="0" u="none" strike="noStrike" cap="none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3. Заключителна фаза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– движението е окончателно усвоено, като освен мускулните сили се използват и реактивните сили от околните звена, при което се постига пълно освобождение на необходимите степени свобода. Движението е леко и свободно.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</a:endParaRPr>
          </a:p>
        </p:txBody>
      </p:sp>
      <p:pic>
        <p:nvPicPr>
          <p:cNvPr id="5" name="Picture 4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62000" cy="86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8287" y="0"/>
            <a:ext cx="915713" cy="67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533400"/>
            <a:ext cx="716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ДВИГАТЕЛ</a:t>
            </a:r>
            <a:r>
              <a:rPr lang="bg-BG" sz="2800" b="1" dirty="0">
                <a:solidFill>
                  <a:schemeClr val="accent6">
                    <a:lumMod val="50000"/>
                  </a:schemeClr>
                </a:solidFill>
              </a:rPr>
              <a:t>Н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ОТО ДЕЙСТВИЕ КАТО СИСТЕМА НА ДВИЖЕНИЕТО </a:t>
            </a:r>
            <a:endParaRPr lang="bg-BG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152400" y="1905000"/>
            <a:ext cx="8534400" cy="42288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None/>
              <a:tabLst/>
            </a:pPr>
            <a:r>
              <a:rPr kumimoji="0" lang="en-US" sz="3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Def. </a:t>
            </a:r>
            <a:r>
              <a:rPr kumimoji="0" lang="ru-RU" sz="3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Под понятието система се разбира дадено цяло, съставено от взаимосвързани и взаимодействащи си елементи</a:t>
            </a: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. </a:t>
            </a:r>
            <a:r>
              <a:rPr kumimoji="0" lang="ru-RU" sz="3200" b="0" i="1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Отделните елементи на системата са свързани помежду си в определен порядък.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None/>
              <a:tabLst/>
            </a:pPr>
            <a:endParaRPr lang="ru-RU" sz="3200" i="1" dirty="0">
              <a:solidFill>
                <a:schemeClr val="accent6">
                  <a:lumMod val="50000"/>
                </a:schemeClr>
              </a:solidFill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None/>
              <a:tabLst/>
            </a:pPr>
            <a:r>
              <a:rPr lang="en-US" sz="3200" i="1" dirty="0">
                <a:solidFill>
                  <a:srgbClr val="FF0000"/>
                </a:solidFill>
              </a:rPr>
              <a:t>D</a:t>
            </a:r>
            <a:r>
              <a:rPr kumimoji="0" lang="en-US" sz="3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ef. </a:t>
            </a:r>
            <a:r>
              <a:rPr kumimoji="0" lang="bg-BG" sz="3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Елементите и връзките на една система се</a:t>
            </a:r>
            <a:r>
              <a:rPr kumimoji="0" lang="bg-BG" sz="3200" b="0" i="1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 характеризират с параметри.</a:t>
            </a:r>
            <a:r>
              <a:rPr kumimoji="0" lang="en-US" sz="3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 </a:t>
            </a:r>
            <a:endParaRPr kumimoji="0" lang="ru-RU" sz="3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</a:endParaRPr>
          </a:p>
        </p:txBody>
      </p:sp>
      <p:pic>
        <p:nvPicPr>
          <p:cNvPr id="6" name="Picture 5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62000" cy="86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8287" y="0"/>
            <a:ext cx="915713" cy="67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iz upr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96358" y="2743200"/>
            <a:ext cx="5519042" cy="3892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14304" y="519747"/>
            <a:ext cx="83820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2200" dirty="0" smtClean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en-US" sz="2200" i="1" dirty="0" smtClean="0">
                <a:solidFill>
                  <a:srgbClr val="FF0000"/>
                </a:solidFill>
              </a:rPr>
              <a:t>Def. </a:t>
            </a:r>
            <a:r>
              <a:rPr lang="bg-BG" sz="2200" i="1" dirty="0" smtClean="0">
                <a:solidFill>
                  <a:srgbClr val="FF0000"/>
                </a:solidFill>
              </a:rPr>
              <a:t>С</a:t>
            </a:r>
            <a:r>
              <a:rPr lang="ru-RU" sz="2200" i="1" dirty="0" err="1" smtClean="0">
                <a:solidFill>
                  <a:srgbClr val="FF0000"/>
                </a:solidFill>
              </a:rPr>
              <a:t>хема</a:t>
            </a:r>
            <a:r>
              <a:rPr lang="ru-RU" sz="2200" i="1" dirty="0" smtClean="0">
                <a:solidFill>
                  <a:srgbClr val="FF0000"/>
                </a:solidFill>
              </a:rPr>
              <a:t> </a:t>
            </a:r>
            <a:r>
              <a:rPr lang="ru-RU" sz="2200" i="1" dirty="0">
                <a:solidFill>
                  <a:srgbClr val="FF0000"/>
                </a:solidFill>
              </a:rPr>
              <a:t>за регулиране на движенията (по Чхаидзе). Процесът на управление се състои от кръгове на управление (външен и вътрешен), управляващи въздействия (права връзка) и информационни канaли (ооратна връзка). Правата връзка осигурява изпращане на управляващи импулси от главния мозък през гръбначния мозък към мускулите, задвижващи звената на тялото. </a:t>
            </a:r>
            <a:endParaRPr lang="bg-BG" sz="2200" i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3017520"/>
            <a:ext cx="3124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            </a:t>
            </a:r>
            <a:r>
              <a:rPr lang="ru-RU" dirty="0">
                <a:solidFill>
                  <a:srgbClr val="FF0000"/>
                </a:solidFill>
              </a:rPr>
              <a:t>Обратната връзка осигурява информация за текущото положение на звената чрез импулси към главния мозък и бива два вида: а) външна обратна връзка — чрез сетивата; б) вътрешна обратна връзка — чрез проприоцепторите. </a:t>
            </a:r>
            <a:endParaRPr lang="bg-BG" dirty="0">
              <a:solidFill>
                <a:srgbClr val="FF0000"/>
              </a:solidFill>
            </a:endParaRPr>
          </a:p>
        </p:txBody>
      </p:sp>
      <p:pic>
        <p:nvPicPr>
          <p:cNvPr id="8" name="Picture 7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762000" cy="86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8287" y="0"/>
            <a:ext cx="915713" cy="67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1"/>
          <p:cNvSpPr>
            <a:spLocks noChangeArrowheads="1"/>
          </p:cNvSpPr>
          <p:nvPr/>
        </p:nvSpPr>
        <p:spPr bwMode="auto">
          <a:xfrm>
            <a:off x="0" y="0"/>
            <a:ext cx="9144000" cy="378565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	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Def. </a:t>
            </a:r>
            <a:r>
              <a:rPr kumimoji="0" lang="ru-RU" sz="24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Външният</a:t>
            </a:r>
            <a:r>
              <a:rPr kumimoji="0" lang="ru-RU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 кръг на управление включва правата връзка и външната обратна връзка, пряко свързана с възприемането на околната среда. Вътрешният кръг на управление включва правата връзка и вътрешната обратна връзка, която не е свързана непосредствено със съзнанието и с външната среда.</a:t>
            </a:r>
            <a:endParaRPr kumimoji="0" lang="bg-BG" sz="24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Предполага се, че външният кръг осъществява контрол над смислената част на движението, а вътрешният за енергийния автоматитьм. В този смисъл при начинаещи спортисти движението се управлява преимуществено по външния кръг, а при майстори - по вътрешния кръг.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</a:endParaRPr>
          </a:p>
        </p:txBody>
      </p:sp>
      <p:pic>
        <p:nvPicPr>
          <p:cNvPr id="3" name="Picture 2" descr="fiz upr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76335" y="3762990"/>
            <a:ext cx="4495800" cy="3171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38200" y="990600"/>
            <a:ext cx="7696200" cy="5262979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От педагогическа гледна точка, изграждането на нова двигателна система е свързано с решаването на следните задачи:</a:t>
            </a:r>
            <a:endParaRPr kumimoji="0" lang="bg-BG" sz="2400" b="0" i="0" u="none" strike="noStrike" cap="none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а) запознаване с новото упражнение</a:t>
            </a:r>
            <a:r>
              <a:rPr kumimoji="0" lang="ru-RU" sz="2400" b="0" i="0" u="none" strike="noStrike" cap="none" normalizeH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 -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 чрез показване, описание, теоретични обяснения и др. Така се създава зрителен образ и двигателна представа на даденото движение.</a:t>
            </a:r>
            <a:endParaRPr kumimoji="0" lang="bg-BG" sz="2400" b="0" i="0" u="none" strike="noStrike" cap="none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б) усвояване на разучаваното движение и новите детайли. Това е продължителен процес. Основно се използват два начина: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цялостен (разучаване на движението като цяло) и </a:t>
            </a:r>
            <a:r>
              <a:rPr kumimoji="0" lang="bg-BG" sz="2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сегментен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 (по части).</a:t>
            </a:r>
            <a:endParaRPr kumimoji="0" lang="bg-BG" sz="2400" b="0" i="0" u="none" strike="noStrike" cap="none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в) изпълнение на движението - с оглед повишаване на ефективността и надеждността му.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</a:endParaRPr>
          </a:p>
        </p:txBody>
      </p:sp>
      <p:pic>
        <p:nvPicPr>
          <p:cNvPr id="3" name="Picture 2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62000" cy="86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8287" y="0"/>
            <a:ext cx="915713" cy="67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381000" y="762000"/>
            <a:ext cx="8382000" cy="5262979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None/>
              <a:tabLst/>
            </a:pPr>
            <a:r>
              <a:rPr kumimoji="0" lang="bg-BG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Отделните параметри </a:t>
            </a:r>
            <a:r>
              <a:rPr lang="bg-BG" sz="2800" dirty="0">
                <a:solidFill>
                  <a:schemeClr val="accent6">
                    <a:lumMod val="50000"/>
                  </a:schemeClr>
                </a:solidFill>
                <a:ea typeface="Times New Roman" pitchFamily="18" charset="0"/>
              </a:rPr>
              <a:t>и</a:t>
            </a:r>
            <a:r>
              <a:rPr kumimoji="0" lang="bg-BG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 взаимовръзки на движенията не са независими. Всеки от тях е закономерно свързан с другите, влияе им по определен начин и в същото време изпитва тяхното влияние. </a:t>
            </a:r>
            <a:endParaRPr kumimoji="0" lang="bg-BG" sz="2800" b="0" i="0" u="none" strike="noStrike" cap="none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2800" b="0" i="1" u="none" strike="noStrike" cap="none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ea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Def. </a:t>
            </a:r>
            <a:r>
              <a:rPr kumimoji="0" lang="bg-BG" sz="28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Закономерностите, по които отделните характеристики си взаимодействат, образуват структурата на даденото движение</a:t>
            </a:r>
            <a:r>
              <a:rPr kumimoji="0" lang="bg-BG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</a:rPr>
              <a:t>. </a:t>
            </a: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</a:rPr>
              <a:t>По този начин цялостният двигателен акт представлява една система от по-елементарни системи и елементи. </a:t>
            </a:r>
            <a:endParaRPr kumimoji="0" lang="bg-BG" sz="2800" b="0" i="0" u="none" strike="noStrike" cap="none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</a:endParaRPr>
          </a:p>
        </p:txBody>
      </p:sp>
      <p:pic>
        <p:nvPicPr>
          <p:cNvPr id="4" name="Picture 3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62000" cy="86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8287" y="0"/>
            <a:ext cx="915713" cy="67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305800" cy="1219200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bg-BG" sz="4000" b="1" i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Основни характеристики на движенията на човека: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953000"/>
          </a:xfrm>
          <a:noFill/>
        </p:spPr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bg-BG" sz="28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Притежават отделни параметри, които ги характеризират ;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bg-BG" sz="28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Всеки параметър е закономерно свързан с останалите параметри и в същото време изпитва тяхното влияние;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bg-BG" sz="28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Закономерностите, по които отделните характеристики си взаимодействат, образуват структурата на дадено движение;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bg-BG" sz="28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Двигателният акт представлява една съвкупност от по-елементарни системи и елементи;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bg-BG" sz="28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Обединеното множество от елементи в едно цяло представлява усъвършенстването на даденото двигателно действие.</a:t>
            </a:r>
          </a:p>
        </p:txBody>
      </p:sp>
      <p:pic>
        <p:nvPicPr>
          <p:cNvPr id="4" name="Picture 3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62000" cy="86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8287" y="0"/>
            <a:ext cx="915713" cy="67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/>
      <p:bldP spid="1966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229600" cy="4953000"/>
          </a:xfrm>
          <a:noFill/>
        </p:spPr>
        <p:txBody>
          <a:bodyPr/>
          <a:lstStyle/>
          <a:p>
            <a:pPr algn="just" eaLnBrk="1" hangingPunct="1">
              <a:lnSpc>
                <a:spcPct val="90000"/>
              </a:lnSpc>
              <a:buNone/>
              <a:defRPr/>
            </a:pPr>
            <a:r>
              <a:rPr lang="bg-BG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Според структурната (морфологичната) единица, от която са изградени съставните части на човешкия организъм, се определят така наречените  </a:t>
            </a:r>
            <a:r>
              <a:rPr lang="bg-BG" b="1" i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веществени системи</a:t>
            </a:r>
            <a:r>
              <a:rPr lang="bg-BG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  <a:buNone/>
              <a:defRPr/>
            </a:pPr>
            <a:r>
              <a:rPr lang="bg-BG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Най–общо всяка веществена система се състои от:</a:t>
            </a:r>
          </a:p>
          <a:p>
            <a:pPr algn="just" eaLnBrk="1" hangingPunct="1">
              <a:lnSpc>
                <a:spcPct val="90000"/>
              </a:lnSpc>
              <a:buNone/>
              <a:defRPr/>
            </a:pPr>
            <a:r>
              <a:rPr lang="bg-BG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Костна система - изградена от повече от 200 кости;</a:t>
            </a:r>
          </a:p>
          <a:p>
            <a:pPr algn="just" eaLnBrk="1" hangingPunct="1">
              <a:lnSpc>
                <a:spcPct val="90000"/>
              </a:lnSpc>
              <a:buNone/>
              <a:defRPr/>
            </a:pPr>
            <a:r>
              <a:rPr lang="bg-BG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Мускулната система - включва повече от 600 мускула;</a:t>
            </a:r>
          </a:p>
        </p:txBody>
      </p:sp>
      <p:pic>
        <p:nvPicPr>
          <p:cNvPr id="5" name="Picture 4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62000" cy="86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8287" y="0"/>
            <a:ext cx="915713" cy="67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0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0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0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0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0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0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0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0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0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0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0" dur="500"/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500"/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6" dur="500"/>
                                        <p:tgtEl>
                                          <p:spTgt spid="200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9" dur="500"/>
                                        <p:tgtEl>
                                          <p:spTgt spid="200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7" grpId="0" build="p"/>
      <p:bldP spid="200707" grpId="1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762000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bg-BG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Веществена система</a:t>
            </a:r>
          </a:p>
        </p:txBody>
      </p:sp>
      <p:grpSp>
        <p:nvGrpSpPr>
          <p:cNvPr id="2" name="Organization Chart 7">
            <a:extLst>
              <a:ext uri="{FF2B5EF4-FFF2-40B4-BE49-F238E27FC236}">
                <a16:creationId xmlns:a16="http://schemas.microsoft.com/office/drawing/2014/main" id="{4756F600-2B59-485A-8E0A-773D46806A3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7200" y="1447800"/>
            <a:ext cx="8229600" cy="4648200"/>
            <a:chOff x="288" y="1248"/>
            <a:chExt cx="3888" cy="1152"/>
          </a:xfrm>
        </p:grpSpPr>
        <p:sp>
          <p:nvSpPr>
            <p:cNvPr id="3" name="AutoShape 6">
              <a:extLst>
                <a:ext uri="{FF2B5EF4-FFF2-40B4-BE49-F238E27FC236}">
                  <a16:creationId xmlns:a16="http://schemas.microsoft.com/office/drawing/2014/main" id="{82EB5B9C-B604-4824-BC88-36C2EE2E2D4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88" y="1248"/>
              <a:ext cx="3888" cy="1152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bg-BG"/>
            </a:p>
          </p:txBody>
        </p:sp>
        <p:cxnSp>
          <p:nvCxnSpPr>
            <p:cNvPr id="1028" name="_s1028">
              <a:extLst>
                <a:ext uri="{FF2B5EF4-FFF2-40B4-BE49-F238E27FC236}">
                  <a16:creationId xmlns:a16="http://schemas.microsoft.com/office/drawing/2014/main" id="{BD6941AA-D80C-436F-A188-15654F7381E7}"/>
                </a:ext>
              </a:extLst>
            </p:cNvPr>
            <p:cNvCxnSpPr>
              <a:cxnSpLocks noChangeShapeType="1"/>
              <a:stCxn id="12" idx="0"/>
              <a:endCxn id="6" idx="2"/>
            </p:cNvCxnSpPr>
            <p:nvPr/>
          </p:nvCxnSpPr>
          <p:spPr bwMode="auto">
            <a:xfrm rot="16200000">
              <a:off x="1693" y="1571"/>
              <a:ext cx="576" cy="505"/>
            </a:xfrm>
            <a:prstGeom prst="bentConnector3">
              <a:avLst>
                <a:gd name="adj1" fmla="val 4917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9" name="_s1029">
              <a:extLst>
                <a:ext uri="{FF2B5EF4-FFF2-40B4-BE49-F238E27FC236}">
                  <a16:creationId xmlns:a16="http://schemas.microsoft.com/office/drawing/2014/main" id="{2F663042-E0E3-4CC7-AB5F-5E361A6B096C}"/>
                </a:ext>
              </a:extLst>
            </p:cNvPr>
            <p:cNvCxnSpPr>
              <a:cxnSpLocks noChangeShapeType="1"/>
              <a:stCxn id="11" idx="1"/>
              <a:endCxn id="6" idx="2"/>
            </p:cNvCxnSpPr>
            <p:nvPr/>
          </p:nvCxnSpPr>
          <p:spPr bwMode="auto">
            <a:xfrm rot="10800000">
              <a:off x="2233" y="1536"/>
              <a:ext cx="143" cy="288"/>
            </a:xfrm>
            <a:prstGeom prst="bentConnector2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0" name="_s1030">
              <a:extLst>
                <a:ext uri="{FF2B5EF4-FFF2-40B4-BE49-F238E27FC236}">
                  <a16:creationId xmlns:a16="http://schemas.microsoft.com/office/drawing/2014/main" id="{5779FD18-7866-4C38-91CE-904B6C1616ED}"/>
                </a:ext>
              </a:extLst>
            </p:cNvPr>
            <p:cNvCxnSpPr>
              <a:cxnSpLocks noChangeShapeType="1"/>
              <a:stCxn id="10" idx="3"/>
              <a:endCxn id="6" idx="2"/>
            </p:cNvCxnSpPr>
            <p:nvPr/>
          </p:nvCxnSpPr>
          <p:spPr bwMode="auto">
            <a:xfrm flipV="1">
              <a:off x="2088" y="1536"/>
              <a:ext cx="145" cy="288"/>
            </a:xfrm>
            <a:prstGeom prst="bentConnector2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1" name="_s1031">
              <a:extLst>
                <a:ext uri="{FF2B5EF4-FFF2-40B4-BE49-F238E27FC236}">
                  <a16:creationId xmlns:a16="http://schemas.microsoft.com/office/drawing/2014/main" id="{04B1F025-0E4D-4CD2-8B3C-D93F9E7D6B7A}"/>
                </a:ext>
              </a:extLst>
            </p:cNvPr>
            <p:cNvCxnSpPr>
              <a:cxnSpLocks noChangeShapeType="1"/>
              <a:stCxn id="9" idx="0"/>
              <a:endCxn id="6" idx="2"/>
            </p:cNvCxnSpPr>
            <p:nvPr/>
          </p:nvCxnSpPr>
          <p:spPr bwMode="auto">
            <a:xfrm rot="5400000" flipH="1">
              <a:off x="2701" y="1068"/>
              <a:ext cx="576" cy="1511"/>
            </a:xfrm>
            <a:prstGeom prst="bentConnector3">
              <a:avLst>
                <a:gd name="adj1" fmla="val 4917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2" name="_s1032">
              <a:extLst>
                <a:ext uri="{FF2B5EF4-FFF2-40B4-BE49-F238E27FC236}">
                  <a16:creationId xmlns:a16="http://schemas.microsoft.com/office/drawing/2014/main" id="{9185598A-F715-4996-864D-A0CAB762F78C}"/>
                </a:ext>
              </a:extLst>
            </p:cNvPr>
            <p:cNvCxnSpPr>
              <a:cxnSpLocks noChangeShapeType="1"/>
              <a:stCxn id="8" idx="0"/>
              <a:endCxn id="6" idx="2"/>
            </p:cNvCxnSpPr>
            <p:nvPr/>
          </p:nvCxnSpPr>
          <p:spPr bwMode="auto">
            <a:xfrm rot="5400000" flipH="1">
              <a:off x="2197" y="1572"/>
              <a:ext cx="576" cy="503"/>
            </a:xfrm>
            <a:prstGeom prst="bentConnector3">
              <a:avLst>
                <a:gd name="adj1" fmla="val 4917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3" name="_s1033">
              <a:extLst>
                <a:ext uri="{FF2B5EF4-FFF2-40B4-BE49-F238E27FC236}">
                  <a16:creationId xmlns:a16="http://schemas.microsoft.com/office/drawing/2014/main" id="{1604628E-E9E1-43F5-92F8-8C73F10965B9}"/>
                </a:ext>
              </a:extLst>
            </p:cNvPr>
            <p:cNvCxnSpPr>
              <a:cxnSpLocks noChangeShapeType="1"/>
              <a:stCxn id="7" idx="0"/>
              <a:endCxn id="6" idx="2"/>
            </p:cNvCxnSpPr>
            <p:nvPr/>
          </p:nvCxnSpPr>
          <p:spPr bwMode="auto">
            <a:xfrm rot="16200000">
              <a:off x="1189" y="1067"/>
              <a:ext cx="576" cy="1513"/>
            </a:xfrm>
            <a:prstGeom prst="bentConnector3">
              <a:avLst>
                <a:gd name="adj1" fmla="val 4917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" name="_s1034">
              <a:extLst>
                <a:ext uri="{FF2B5EF4-FFF2-40B4-BE49-F238E27FC236}">
                  <a16:creationId xmlns:a16="http://schemas.microsoft.com/office/drawing/2014/main" id="{889DECEF-E244-4257-90AD-4DC27657B8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1" y="1248"/>
              <a:ext cx="863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tabLst/>
              </a:pPr>
              <a:r>
                <a:rPr kumimoji="0" lang="bg-BG" altLang="bg-BG" sz="2600" b="0" i="0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Човешки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tabLst/>
              </a:pPr>
              <a:r>
                <a:rPr kumimoji="0" lang="bg-BG" altLang="bg-BG" sz="2600" b="0" i="0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организъм</a:t>
              </a:r>
            </a:p>
          </p:txBody>
        </p:sp>
        <p:sp>
          <p:nvSpPr>
            <p:cNvPr id="7" name="_s1035">
              <a:extLst>
                <a:ext uri="{FF2B5EF4-FFF2-40B4-BE49-F238E27FC236}">
                  <a16:creationId xmlns:a16="http://schemas.microsoft.com/office/drawing/2014/main" id="{821B9DBC-69DF-499E-8F30-47A0A40DE3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211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tabLst/>
              </a:pPr>
              <a:r>
                <a:rPr kumimoji="0" lang="bg-BG" altLang="bg-BG" sz="2300" b="0" i="0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Нервна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tabLst/>
              </a:pPr>
              <a:r>
                <a:rPr kumimoji="0" lang="bg-BG" altLang="bg-BG" sz="2300" b="0" i="0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система</a:t>
              </a:r>
            </a:p>
          </p:txBody>
        </p:sp>
        <p:sp>
          <p:nvSpPr>
            <p:cNvPr id="8" name="_s1036">
              <a:extLst>
                <a:ext uri="{FF2B5EF4-FFF2-40B4-BE49-F238E27FC236}">
                  <a16:creationId xmlns:a16="http://schemas.microsoft.com/office/drawing/2014/main" id="{CD1482A5-CAD8-4798-B5A9-9FF8E1275B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11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tabLst/>
              </a:pPr>
              <a:r>
                <a:rPr kumimoji="0" lang="bg-BG" altLang="bg-BG" sz="2300" b="0" i="0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Кръвоносна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tabLst/>
              </a:pPr>
              <a:r>
                <a:rPr kumimoji="0" lang="bg-BG" altLang="bg-BG" sz="2300" b="0" i="0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система</a:t>
              </a:r>
            </a:p>
          </p:txBody>
        </p:sp>
        <p:sp>
          <p:nvSpPr>
            <p:cNvPr id="9" name="_s1037">
              <a:extLst>
                <a:ext uri="{FF2B5EF4-FFF2-40B4-BE49-F238E27FC236}">
                  <a16:creationId xmlns:a16="http://schemas.microsoft.com/office/drawing/2014/main" id="{1BEEFBD4-73B2-43B4-BD18-1271BCEEE1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211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tabLst/>
              </a:pPr>
              <a:r>
                <a:rPr kumimoji="0" lang="bg-BG" altLang="bg-BG" sz="2300" b="0" i="0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Дихателна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tabLst/>
              </a:pPr>
              <a:r>
                <a:rPr kumimoji="0" lang="bg-BG" altLang="bg-BG" sz="2300" b="0" i="0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система</a:t>
              </a:r>
            </a:p>
          </p:txBody>
        </p:sp>
        <p:sp>
          <p:nvSpPr>
            <p:cNvPr id="10" name="_s1038">
              <a:extLst>
                <a:ext uri="{FF2B5EF4-FFF2-40B4-BE49-F238E27FC236}">
                  <a16:creationId xmlns:a16="http://schemas.microsoft.com/office/drawing/2014/main" id="{A8FF158F-9C23-4149-B925-C53E8C9436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" y="168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tabLst/>
              </a:pPr>
              <a:r>
                <a:rPr kumimoji="0" lang="bg-BG" altLang="bg-BG" sz="2300" b="0" i="0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Костна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tabLst/>
              </a:pPr>
              <a:r>
                <a:rPr kumimoji="0" lang="bg-BG" altLang="bg-BG" sz="2300" b="0" i="0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система</a:t>
              </a:r>
            </a:p>
          </p:txBody>
        </p:sp>
        <p:sp>
          <p:nvSpPr>
            <p:cNvPr id="11" name="_s1039">
              <a:extLst>
                <a:ext uri="{FF2B5EF4-FFF2-40B4-BE49-F238E27FC236}">
                  <a16:creationId xmlns:a16="http://schemas.microsoft.com/office/drawing/2014/main" id="{105379D8-EF78-453B-985C-2B63725227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6" y="168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tabLst/>
              </a:pPr>
              <a:r>
                <a:rPr kumimoji="0" lang="bg-BG" altLang="bg-BG" sz="2300" b="0" i="0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Мускулна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tabLst/>
              </a:pPr>
              <a:r>
                <a:rPr kumimoji="0" lang="bg-BG" altLang="bg-BG" sz="2300" b="0" i="0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система</a:t>
              </a:r>
            </a:p>
          </p:txBody>
        </p:sp>
        <p:sp>
          <p:nvSpPr>
            <p:cNvPr id="12" name="_s1040">
              <a:extLst>
                <a:ext uri="{FF2B5EF4-FFF2-40B4-BE49-F238E27FC236}">
                  <a16:creationId xmlns:a16="http://schemas.microsoft.com/office/drawing/2014/main" id="{AD766E46-0BF3-4F96-ADF7-1689C65590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11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tabLst/>
              </a:pPr>
              <a:r>
                <a:rPr kumimoji="0" lang="bg-BG" altLang="bg-BG" sz="1800" b="0" i="0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Храносмилателна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tabLst/>
              </a:pPr>
              <a:r>
                <a:rPr kumimoji="0" lang="bg-BG" altLang="bg-BG" sz="1800" b="0" i="0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система</a:t>
              </a:r>
            </a:p>
          </p:txBody>
        </p:sp>
      </p:grpSp>
      <p:pic>
        <p:nvPicPr>
          <p:cNvPr id="4" name="Picture 3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762000" cy="86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8287" y="0"/>
            <a:ext cx="915713" cy="67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21504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21504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49530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endParaRPr lang="bg-BG" sz="2800" dirty="0">
              <a:latin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defRPr/>
            </a:pPr>
            <a:r>
              <a:rPr lang="bg-BG" sz="28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В зависимост от ролята, която имат, процесите се обединяват в </a:t>
            </a:r>
            <a:r>
              <a:rPr lang="bg-BG" sz="2800" b="1" i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система на процесите;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bg-BG" sz="28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Веществените системи, както и самите движения притежават свойства, които ги характеризират, като сила, еластичност, възбудимост, вискозитет, съкратимост на мускулите и др. Свойствата на отделните системи и органи се обединяват в </a:t>
            </a:r>
            <a:r>
              <a:rPr lang="bg-BG" sz="2800" b="1" i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система на  свойствата.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bg-BG" sz="28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Между отделните системи, органи, движения и тяхното управление съществуват взаимосвързани едно с друго отношения, които са обединени в </a:t>
            </a:r>
            <a:r>
              <a:rPr lang="bg-BG" sz="2800" b="1" i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система на отношенията. </a:t>
            </a:r>
          </a:p>
        </p:txBody>
      </p:sp>
      <p:pic>
        <p:nvPicPr>
          <p:cNvPr id="5" name="Picture 4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62000" cy="86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8287" y="0"/>
            <a:ext cx="915713" cy="67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g-BG" sz="4000">
                <a:latin typeface="Times New Roman" pitchFamily="18" charset="0"/>
              </a:rPr>
              <a:t>Двигателното действие като система на движението</a:t>
            </a:r>
          </a:p>
        </p:txBody>
      </p:sp>
      <p:grpSp>
        <p:nvGrpSpPr>
          <p:cNvPr id="2" name="Organization Chart 7">
            <a:extLst>
              <a:ext uri="{FF2B5EF4-FFF2-40B4-BE49-F238E27FC236}">
                <a16:creationId xmlns:a16="http://schemas.microsoft.com/office/drawing/2014/main" id="{8285E1CB-D1DC-43DC-97B0-AE0DB001228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7200" y="1905000"/>
            <a:ext cx="8229600" cy="4648200"/>
            <a:chOff x="288" y="1248"/>
            <a:chExt cx="2880" cy="720"/>
          </a:xfrm>
        </p:grpSpPr>
        <p:cxnSp>
          <p:nvCxnSpPr>
            <p:cNvPr id="2052" name="_s2052">
              <a:extLst>
                <a:ext uri="{FF2B5EF4-FFF2-40B4-BE49-F238E27FC236}">
                  <a16:creationId xmlns:a16="http://schemas.microsoft.com/office/drawing/2014/main" id="{DB64F2C5-4495-4082-883E-D8A175F4CF29}"/>
                </a:ext>
              </a:extLst>
            </p:cNvPr>
            <p:cNvCxnSpPr>
              <a:cxnSpLocks noChangeShapeType="1"/>
              <a:stCxn id="8" idx="0"/>
              <a:endCxn id="3" idx="2"/>
            </p:cNvCxnSpPr>
            <p:nvPr/>
          </p:nvCxnSpPr>
          <p:spPr bwMode="auto">
            <a:xfrm rot="5400000" flipH="1">
              <a:off x="2160" y="1104"/>
              <a:ext cx="144" cy="1008"/>
            </a:xfrm>
            <a:prstGeom prst="bentConnector3">
              <a:avLst>
                <a:gd name="adj1" fmla="val 12287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3" name="_s2053">
              <a:extLst>
                <a:ext uri="{FF2B5EF4-FFF2-40B4-BE49-F238E27FC236}">
                  <a16:creationId xmlns:a16="http://schemas.microsoft.com/office/drawing/2014/main" id="{ACF24342-2EB2-4399-A245-CE03A0BD3A00}"/>
                </a:ext>
              </a:extLst>
            </p:cNvPr>
            <p:cNvCxnSpPr>
              <a:cxnSpLocks noChangeShapeType="1"/>
              <a:stCxn id="7" idx="0"/>
              <a:endCxn id="3" idx="2"/>
            </p:cNvCxnSpPr>
            <p:nvPr/>
          </p:nvCxnSpPr>
          <p:spPr bwMode="auto">
            <a:xfrm rot="16200000">
              <a:off x="1657" y="1607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4" name="_s2054">
              <a:extLst>
                <a:ext uri="{FF2B5EF4-FFF2-40B4-BE49-F238E27FC236}">
                  <a16:creationId xmlns:a16="http://schemas.microsoft.com/office/drawing/2014/main" id="{B2100A03-9628-4435-A38D-526A72E69BA9}"/>
                </a:ext>
              </a:extLst>
            </p:cNvPr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16200000">
              <a:off x="1152" y="1104"/>
              <a:ext cx="144" cy="1008"/>
            </a:xfrm>
            <a:prstGeom prst="bentConnector3">
              <a:avLst>
                <a:gd name="adj1" fmla="val 12287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2055">
              <a:extLst>
                <a:ext uri="{FF2B5EF4-FFF2-40B4-BE49-F238E27FC236}">
                  <a16:creationId xmlns:a16="http://schemas.microsoft.com/office/drawing/2014/main" id="{6B5B447E-5DD0-4CBB-966F-2D640CBD43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248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tabLst/>
              </a:pPr>
              <a:r>
                <a:rPr kumimoji="0" lang="bg-BG" altLang="bg-BG" sz="3200" b="0" i="0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Двигателно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tabLst/>
              </a:pPr>
              <a:r>
                <a:rPr kumimoji="0" lang="bg-BG" altLang="bg-BG" sz="3200" b="0" i="0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действие</a:t>
              </a:r>
            </a:p>
          </p:txBody>
        </p:sp>
        <p:sp>
          <p:nvSpPr>
            <p:cNvPr id="6" name="_s2056">
              <a:extLst>
                <a:ext uri="{FF2B5EF4-FFF2-40B4-BE49-F238E27FC236}">
                  <a16:creationId xmlns:a16="http://schemas.microsoft.com/office/drawing/2014/main" id="{77B862B5-FDCD-4870-8E3A-09D6409F4F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68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tabLst/>
              </a:pPr>
              <a:r>
                <a:rPr kumimoji="0" lang="bg-BG" altLang="bg-BG" sz="2800" b="0" i="0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Система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tabLst/>
              </a:pPr>
              <a:r>
                <a:rPr kumimoji="0" lang="bg-BG" altLang="bg-BG" sz="2800" b="0" i="0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на отношенията</a:t>
              </a:r>
            </a:p>
          </p:txBody>
        </p:sp>
        <p:sp>
          <p:nvSpPr>
            <p:cNvPr id="7" name="_s2057">
              <a:extLst>
                <a:ext uri="{FF2B5EF4-FFF2-40B4-BE49-F238E27FC236}">
                  <a16:creationId xmlns:a16="http://schemas.microsoft.com/office/drawing/2014/main" id="{A96DC070-2E87-4ED5-9AEA-129490DC79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68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tabLst/>
              </a:pPr>
              <a:r>
                <a:rPr kumimoji="0" lang="bg-BG" altLang="bg-BG" sz="2800" b="0" i="0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Система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tabLst/>
              </a:pPr>
              <a:r>
                <a:rPr kumimoji="0" lang="bg-BG" altLang="bg-BG" sz="2800" b="0" i="0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на свойствата</a:t>
              </a:r>
            </a:p>
          </p:txBody>
        </p:sp>
        <p:sp>
          <p:nvSpPr>
            <p:cNvPr id="8" name="_s2058">
              <a:extLst>
                <a:ext uri="{FF2B5EF4-FFF2-40B4-BE49-F238E27FC236}">
                  <a16:creationId xmlns:a16="http://schemas.microsoft.com/office/drawing/2014/main" id="{C4DB6E86-2E46-4526-88DF-C8D4D4BF7E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168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tabLst/>
              </a:pPr>
              <a:r>
                <a:rPr kumimoji="0" lang="bg-BG" altLang="bg-BG" sz="2800" b="0" i="0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Система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tabLst/>
              </a:pPr>
              <a:r>
                <a:rPr kumimoji="0" lang="bg-BG" altLang="bg-BG" sz="2800" b="0" i="0" u="none" strike="noStrike" cap="none" normalizeH="0" baseline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на процесите</a:t>
              </a:r>
            </a:p>
          </p:txBody>
        </p:sp>
      </p:grpSp>
      <p:pic>
        <p:nvPicPr>
          <p:cNvPr id="4" name="Picture 3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62000" cy="86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8287" y="0"/>
            <a:ext cx="915713" cy="67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058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058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8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05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05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29600" cy="1600200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bg-BG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По своя характер системите биват: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2057400"/>
            <a:ext cx="3429000" cy="3810000"/>
          </a:xfrm>
        </p:spPr>
        <p:txBody>
          <a:bodyPr/>
          <a:lstStyle/>
          <a:p>
            <a:pPr marL="514350" indent="-514350" eaLnBrk="1" hangingPunct="1">
              <a:buFont typeface="Wingdings" pitchFamily="2" charset="2"/>
              <a:buChar char="q"/>
              <a:defRPr/>
            </a:pPr>
            <a:r>
              <a:rPr lang="bg-BG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Сумарни</a:t>
            </a:r>
          </a:p>
          <a:p>
            <a:pPr marL="514350" indent="-514350" eaLnBrk="1" hangingPunct="1">
              <a:buFont typeface="Wingdings" pitchFamily="2" charset="2"/>
              <a:buChar char="q"/>
              <a:defRPr/>
            </a:pPr>
            <a:r>
              <a:rPr lang="bg-BG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Цялостни</a:t>
            </a:r>
          </a:p>
          <a:p>
            <a:pPr marL="514350" indent="-514350" eaLnBrk="1" hangingPunct="1">
              <a:buFont typeface="Wingdings" pitchFamily="2" charset="2"/>
              <a:buChar char="q"/>
              <a:defRPr/>
            </a:pPr>
            <a:r>
              <a:rPr lang="bg-BG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Статични</a:t>
            </a:r>
          </a:p>
          <a:p>
            <a:pPr marL="514350" indent="-514350" eaLnBrk="1" hangingPunct="1">
              <a:buFont typeface="Wingdings" pitchFamily="2" charset="2"/>
              <a:buChar char="q"/>
              <a:defRPr/>
            </a:pPr>
            <a:r>
              <a:rPr lang="bg-BG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Динамични</a:t>
            </a:r>
          </a:p>
          <a:p>
            <a:pPr marL="514350" indent="-514350" eaLnBrk="1" hangingPunct="1">
              <a:buFont typeface="Wingdings" pitchFamily="2" charset="2"/>
              <a:buChar char="q"/>
              <a:defRPr/>
            </a:pPr>
            <a:r>
              <a:rPr lang="bg-BG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Прости</a:t>
            </a:r>
          </a:p>
          <a:p>
            <a:pPr marL="514350" indent="-514350" eaLnBrk="1" hangingPunct="1">
              <a:buFont typeface="Wingdings" pitchFamily="2" charset="2"/>
              <a:buChar char="q"/>
              <a:defRPr/>
            </a:pPr>
            <a:r>
              <a:rPr lang="bg-BG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</a:rPr>
              <a:t>Сложни</a:t>
            </a:r>
          </a:p>
          <a:p>
            <a:pPr eaLnBrk="1" hangingPunct="1">
              <a:defRPr/>
            </a:pPr>
            <a:endParaRPr lang="bg-BG" dirty="0">
              <a:latin typeface="Times New Roman" pitchFamily="18" charset="0"/>
            </a:endParaRPr>
          </a:p>
        </p:txBody>
      </p:sp>
      <p:pic>
        <p:nvPicPr>
          <p:cNvPr id="4" name="Picture 3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62000" cy="86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8287" y="0"/>
            <a:ext cx="915713" cy="67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46" grpId="0"/>
      <p:bldP spid="210947" grpId="0" build="p"/>
    </p:bldLst>
  </p:timing>
</p:sld>
</file>

<file path=ppt/theme/theme1.xml><?xml version="1.0" encoding="utf-8"?>
<a:theme xmlns:a="http://schemas.openxmlformats.org/drawingml/2006/main" name="Textured">
  <a:themeElements>
    <a:clrScheme name="Textured 2">
      <a:dk1>
        <a:srgbClr val="003300"/>
      </a:dk1>
      <a:lt1>
        <a:srgbClr val="FFFFFF"/>
      </a:lt1>
      <a:dk2>
        <a:srgbClr val="4D6A2A"/>
      </a:dk2>
      <a:lt2>
        <a:srgbClr val="CCFF99"/>
      </a:lt2>
      <a:accent1>
        <a:srgbClr val="33CC33"/>
      </a:accent1>
      <a:accent2>
        <a:srgbClr val="46562A"/>
      </a:accent2>
      <a:accent3>
        <a:srgbClr val="B2B9AC"/>
      </a:accent3>
      <a:accent4>
        <a:srgbClr val="DADADA"/>
      </a:accent4>
      <a:accent5>
        <a:srgbClr val="ADE2AD"/>
      </a:accent5>
      <a:accent6>
        <a:srgbClr val="3F4D25"/>
      </a:accent6>
      <a:hlink>
        <a:srgbClr val="009999"/>
      </a:hlink>
      <a:folHlink>
        <a:srgbClr val="CC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65000"/>
          <a:buFont typeface="Wingdings" pitchFamily="2" charset="2"/>
          <a:buChar char="n"/>
          <a:tabLst/>
          <a:defRPr kumimoji="0" lang="bg-BG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65000"/>
          <a:buFont typeface="Wingdings" pitchFamily="2" charset="2"/>
          <a:buChar char="n"/>
          <a:tabLst/>
          <a:defRPr kumimoji="0" lang="bg-BG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2468</TotalTime>
  <Words>1311</Words>
  <Application>Microsoft Office PowerPoint</Application>
  <PresentationFormat>Презентация на цял екран (4:3)</PresentationFormat>
  <Paragraphs>99</Paragraphs>
  <Slides>22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22</vt:i4>
      </vt:variant>
    </vt:vector>
  </HeadingPairs>
  <TitlesOfParts>
    <vt:vector size="27" baseType="lpstr">
      <vt:lpstr>Arial</vt:lpstr>
      <vt:lpstr>Tahoma</vt:lpstr>
      <vt:lpstr>Times New Roman</vt:lpstr>
      <vt:lpstr>Wingdings</vt:lpstr>
      <vt:lpstr>Textured</vt:lpstr>
      <vt:lpstr>Презентация на PowerPoint</vt:lpstr>
      <vt:lpstr>Презентация на PowerPoint</vt:lpstr>
      <vt:lpstr>Презентация на PowerPoint</vt:lpstr>
      <vt:lpstr>Основни характеристики на движенията на човека:</vt:lpstr>
      <vt:lpstr>Презентация на PowerPoint</vt:lpstr>
      <vt:lpstr>Веществена система</vt:lpstr>
      <vt:lpstr>Презентация на PowerPoint</vt:lpstr>
      <vt:lpstr>Двигателното действие като система на движението</vt:lpstr>
      <vt:lpstr>По своя характер системите биват:</vt:lpstr>
      <vt:lpstr>Обща характеристика на видовете системи: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Заключение: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</vt:vector>
  </TitlesOfParts>
  <Company>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danovista</dc:creator>
  <cp:lastModifiedBy>Потребител на Windows</cp:lastModifiedBy>
  <cp:revision>78</cp:revision>
  <dcterms:created xsi:type="dcterms:W3CDTF">2003-07-28T11:40:07Z</dcterms:created>
  <dcterms:modified xsi:type="dcterms:W3CDTF">2026-01-20T11:23:30Z</dcterms:modified>
</cp:coreProperties>
</file>