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86" r:id="rId9"/>
    <p:sldId id="273" r:id="rId10"/>
    <p:sldId id="274" r:id="rId11"/>
    <p:sldId id="271" r:id="rId12"/>
    <p:sldId id="287" r:id="rId13"/>
    <p:sldId id="272" r:id="rId14"/>
    <p:sldId id="269" r:id="rId15"/>
    <p:sldId id="270" r:id="rId16"/>
    <p:sldId id="267" r:id="rId17"/>
    <p:sldId id="268" r:id="rId18"/>
    <p:sldId id="262" r:id="rId19"/>
    <p:sldId id="265" r:id="rId20"/>
    <p:sldId id="266" r:id="rId21"/>
    <p:sldId id="263" r:id="rId22"/>
    <p:sldId id="275" r:id="rId2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23B5-829B-498A-A3C9-DAE106DFC913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DA00-0A99-4D5F-B27F-2CAE15F8471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0A7B-4137-40DF-9F73-D80F230B3FC2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E76C-ED6F-42F0-B026-C1AC2CC2DD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10EA-F148-4AAA-8AAA-0AE25A7DDC1E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F274-D3BF-46FB-BDD1-E1C9106A92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994C-6E0F-496A-8B90-2AAAF877AD2A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52FF-C3D5-43BC-9BFF-96ABFB4AA4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1AB4-ABD1-44D6-9F91-CDC8B2509C1A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E5A4-0A32-4777-AFC7-700FF868402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4C70-7332-4400-974F-210863D2E111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2732-A1F5-40C6-AC7D-FD798C1E429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9885-5968-4275-AD17-81B98FA66E71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A898-6888-4EA3-81C1-159290F7F26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B2F-6300-47AC-919A-77A4B8ABF98F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D12D-3BD8-4763-916E-1D339FAE456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E773-7BD3-4D71-B2C5-ECD8194ECFCC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7016-8F17-42AD-A905-964DFC62767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068D-78A3-407B-95AF-A07D6DB6576C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DB03-E5CF-4498-A998-A561C340AC1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F15-43E5-43DF-8CF5-B1AC3B4B302F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6F70-2F2B-44F1-851C-196801839CD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937B7-F40A-4240-B42D-D8E6A04CFDD5}" type="datetimeFigureOut">
              <a:rPr lang="bg-BG"/>
              <a:pPr>
                <a:defRPr/>
              </a:pPr>
              <a:t>20.1.2026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CDAA8-5A3A-4234-BF34-1CCFA8C82B1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672512" cy="4929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КОСТНО-СТАВНИТЕ СЕГМЕНТИ КАТО ЛОСТОВЕ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БИОМЕХАНИЧНИ СВОЙСТВА НА МУСКУЛИТЕ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МЕХАНИЧНО ДЕЙСТВИЕ НА МУСКУЛИТЕ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МУСКУЛНА СИНЕРГИЯ </a:t>
            </a:r>
            <a:r>
              <a:rPr lang="bg-BG" sz="3600" dirty="0">
                <a:latin typeface="Times New Roman" pitchFamily="18" charset="0"/>
                <a:cs typeface="Times New Roman" pitchFamily="18" charset="0"/>
              </a:rPr>
              <a:t>И ФУНКЦИОНАЛНА КЛАСИФИКАЦИЯ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ЕДНОСТАВ</a:t>
            </a:r>
            <a:r>
              <a:rPr lang="bg-BG" sz="3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И, ДВУСТАВНИ И МНОГОСТАВНИ МУСКУЛИ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dirty="0"/>
          </a:p>
        </p:txBody>
      </p:sp>
      <p:pic>
        <p:nvPicPr>
          <p:cNvPr id="5" name="Picture 4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Def.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 от условията на 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 мускула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различаваме:</a:t>
            </a:r>
          </a:p>
          <a:p>
            <a:pPr indent="457200" algn="just" eaLnBrk="0" hangingPunct="0"/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а).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изотоничен режим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мускулът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съкращава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изменя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напрежението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изометричен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- когато съпротивлението е много голямо и мускулът не е в състояние да измени своята дължина дори и при максимално напрягане;</a:t>
            </a:r>
          </a:p>
          <a:p>
            <a:pPr indent="457200" algn="just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в).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ауксотоничен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– когато мускулите изменят едновременно и дължината и напрежението си. Това е най-често срещаният режим.</a:t>
            </a: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Подложен на системни натоварвания, мускулът се приспособява структурно и функционално към тях. Това е познатото на всички явление работна xипepтрофия на мускулите. Няма други органи в човешкия организъм, които така бързо да реагират и да се приспособяват към специфичните натоварвания, на които са подложени системно. </a:t>
            </a:r>
          </a:p>
        </p:txBody>
      </p:sp>
      <p:pic>
        <p:nvPicPr>
          <p:cNvPr id="6" name="Picture 5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МЕХАНИЧНО ДЕЙСТВИЕ НА МУСКУЛИТЕ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Механичното действие на мускулите се изразява в привеждане в движение на костно-ставните сегменти, разглеждани като лостове.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 от съотношението между действащата мускулна сила и преодоляваното съпротивление мускулното действие може да бъде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статично или динамично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3214686"/>
            <a:ext cx="413995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g-BG" dirty="0"/>
              <a:t>	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Създаваният въртящ момент зависи от ъгъла, под който мускулната сила се прилага към костта (лоста). Той се определя от нормалната компонента на мускулната сила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Тангенциалната компонента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 “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загубена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сила – играе укрепваща роля за ставата, като предпазва от разтягане.  </a:t>
            </a:r>
            <a:endParaRPr lang="bg-BG" sz="2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Documents Ivan\НСА\NSA\Лекции\Pic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673723"/>
            <a:ext cx="4977335" cy="25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707" y="11247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статичната работа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моментът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въртящ момент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мускулната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е равен на момента на съпротивлението. 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Мускулите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 напрягат активно, но не са в състояние да изменят дължината си (изометрично съкращение). За да се определи извършената работа, е необходимо да се знаят големината на приложената сила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преместването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реализирано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тялото. При статичната мускулна работа може да се определи големината на действащата сила, но не може да се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измери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преместването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ьй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липсва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такова. От друга страна, се знае, че статичната работа е много по-изморителна от динамичната. Много често мускулите се напрягат максимално. Следователио настъпващата умора говори ясно, че и тук се изразходва енергия.</a:t>
            </a: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Статична работа се извършва не само при статични упражнения, но и при много от динамичните – извършва се от тези мускулни групи, които в даден момент обездвижват определени звена от двигателния апарат.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072074"/>
            <a:ext cx="3346705" cy="7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5" descr="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36124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2571744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статична работа:</a:t>
            </a:r>
            <a:endParaRPr lang="bg-BG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Задържаща мускулна работа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Моментът на мускулната сила уравновесява момента на силата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тежестта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Например моментът на мускулите, сгъващи в лакътната става, уравновесява разгъващия момент на държана в ръката тежест (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bg-BG" dirty="0">
              <a:latin typeface="Calibri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Укрепваща мускулна работа.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някои случаи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натоварването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 много голямо и представлява опасност за ставите. Собственият апарат на ставата (връзки и ставна капсула) не е в състояние да издържи и има опасност от разкъсване. Чрез едновременното напрягане на агонисти и антагонисти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 създават сили, които притеглят дисталното звено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проксималното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 този начин укрепват ставата.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me\Desktop\145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00438"/>
            <a:ext cx="2286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44" y="3143248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Фиксираща мускулна работа.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Чрез своето статично напрягане мускулите фиксират дадено звено и по този начин го превръщат в стабилна опора за действието на други мускул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ни 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Например мускулите на коремната преса чрез статичното си напрягане фиксират таза и го превръщат в опора на мускулите, сгъващи тазобедрените стави при изпълняване на упражнението на висилка.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57158" y="714356"/>
            <a:ext cx="84296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Мускулите извършват динамична работа, когато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налично движение в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съответното звено. 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Динамичната мускулна работа може да бъде ексцентрична (мускулът се напряга, но се удължава — опъва) и концентрична - мускулът се напряга и се съкращава.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Динамичната работа бива преодоляваща и отстъпваща.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Преодоляваща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моменrьт на мускулната сила е по-голям от момента на съпротивлението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а). с нарастващо напрежение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б). с намаляващо напрежение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Отстъпваща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моменrьт на съпротивлението е по-голям от момента на мускулната сила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а). с нарастващо напрежение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б). с намаляващо напрежение</a:t>
            </a: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20" y="1000108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МУСКУЛНА СИНЕРГИЯ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 ФУНКЦИОНАЛНА КЛАСИФИКАЦИЯ</a:t>
            </a:r>
          </a:p>
          <a:p>
            <a:pPr indent="457200"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двигателната дейност на живия организъм никога не се среща самостоятелно действие на даден мускул. Дори и при най-елементарните двигателни актове движението е резултат от съгласуваната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дейност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група мускули,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разположени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далеч един от друг.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ускулна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синергия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представлява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функционалната зависимост между мускулите  (синергия означава съдружно действие).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всяко движение отделните мускули и мускулни групи действат различно. Ролята на всеки един от тях е различна. За да се подчертаят различията в рамките на мускулната синергия, се въвежда класификация, която се основава на функцията, която изпълняват мускулите или мускулните групи при дадено движение.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Агонисти.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тази група се поставят мускулите, които, повишавайки своето напрежение, задвижват подвижния костен сегмент. Наричат се още основни двигатели.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 при сгъване на лакътната става агонисти са двуглавият мишничен мускул, мишничният мускул и мишнично-лъчевият мускул. Определянето на агонистите става за всяко конкретно движение.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2. Антагонисти.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Действието им е противоположно на извършваното в момента движение. 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сгъването на лакътната става антагонист е триглавият мишничен мускул (той разгъва ставата). Тяхната функция е да регулират скоростта на движение, като предпазват по този начин ставата от травма.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14282" y="857232"/>
            <a:ext cx="8643937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3. Фиксатори –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фиксират подвижното звено, за което се залавят агонистите.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задвижване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мишницата много от мускулите, които участват в това движение, имат залавни места на лопатката, която също така е подвижна.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Нейното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фиксиране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 осъществява от мускулите, които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прикрепват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към гръбначния стълб.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4. Неутрализатори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служат за блокиране на ненужните за дадено движение степени на свобода на ставата. Осигуряват движение само в желаната посока.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ВИДЕО!!!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bg-BG" dirty="0">
              <a:latin typeface="Calibri" pitchFamily="34" charset="0"/>
            </a:endParaRP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8715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ЕДНОСТАВ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И, ДВУСТАВНИ И МНОГОСТАВНИ МУСКУЛИ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своето действие мускулите могат да се разделят на едноставни, двуставни и многоставни.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Едноставни мускули. При своето активно напрягане те могат да задвижат само ставата, над която преминават.</a:t>
            </a:r>
            <a:endParaRPr lang="bg-B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Извършват движение в пълния възможен размер. В някои случаи при съответно взаимодействие с външни (за едноставния мускул) сили те могат да предизвикат движение и в стави, които са разположени далеч от тях. </a:t>
            </a: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Биомеханика Лекции\КТТСА 2018\one joint miscl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180361"/>
            <a:ext cx="2338391" cy="2677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76742" y="636612"/>
            <a:ext cx="86439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AutoNum type="arabicPeriod"/>
            </a:pP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Лост и рамо на сила.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 е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твърдо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завърта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около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неподвижна точка,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него се приложи известна сила. При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преодолява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някакаво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съпротивление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тежест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Рамо на сила – най-краткото разстояние (правата линия) между оста на въртене и направлението на силата. В тази дефиниция под направление на силата се има в предвид мислената линия минаваща през вектора на силата.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666187" y="40347"/>
            <a:ext cx="750115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КОСТНО-СТАВНИТЕ СЕГМЕНТИ КАТО ЛОСТОВЕ</a:t>
            </a:r>
            <a:endParaRPr lang="bg-BG" sz="2300" b="1" dirty="0">
              <a:latin typeface="Calibri" pitchFamily="34" charset="0"/>
            </a:endParaRPr>
          </a:p>
        </p:txBody>
      </p:sp>
      <p:pic>
        <p:nvPicPr>
          <p:cNvPr id="3076" name="Picture 336" descr="Лост ра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052932"/>
            <a:ext cx="4463546" cy="27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-16768" y="12262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Двуставни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те са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разположени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предимно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горните и на долните крайници.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Биомеханика Лекции\КТТСА 2018\two joint miscl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4148"/>
            <a:ext cx="3419872" cy="50807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14744" y="1225689"/>
            <a:ext cx="5429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Управлението, функцията и строежът на двуставните мускули са въпроси, които предизвикват голям интерес, основан на три положения: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ъздават в ставите, над които минават, моменти с противоположна посока — напр. сгъват в колянната и разгъват в тазобедрената става и обратно.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б). При едновременно сгъване и разгъване в две съседни стави дължината на преминаващите над тях мускули може да се измени съвсем малко или да не се измени въобще. Мускулите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работят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изометричен режим.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в). Активността на двуставните мускули позволява да се намали резултантната мускулна сила, проявявана от всички мускули, които преминават над двете стави. </a:t>
            </a:r>
            <a:endParaRPr lang="bg-BG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Многоставни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те преминават над повече стави и свързват несъседни костни сегменти. </a:t>
            </a:r>
            <a:endParaRPr lang="bg-B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Потенциално многоставните мускули могат да извършват движение във всички стави, над които минават, но не едновременно. В зависимост от условията те задвижват само една или друга става. Тяхното действие се определя като селективно (изборно).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Биомеханика Лекции\КТТСА 2018\multi joint misc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240795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119675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тях е налице т. нар. активна и пасивна недостатъчност.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Това се дължи на приближаване или отдалечаване на залавните места, което ограничава тяхното действие, като предварително ги опъва или съкращава. Например сгъването в тазобедрената става при разгъната колянна става е възможно до около 90° (а това не е пределът). При сгъване на подбедрицата мускулите се отпускат и сгъването в тазобедрената става може да продължи.</a:t>
            </a:r>
          </a:p>
          <a:p>
            <a:pPr indent="457200" algn="just"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Активната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недостатъчност се компенсира чрез включване на едноставни мускули агонисти. В този смисъл те са функционално подчинени на многоставните. Пасивната недостатъчност не може да се компенсира</a:t>
            </a:r>
            <a:r>
              <a:rPr lang="bg-BG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14488"/>
            <a:ext cx="2752725" cy="904875"/>
          </a:xfrm>
          <a:prstGeom prst="rect">
            <a:avLst/>
          </a:prstGeom>
          <a:noFill/>
        </p:spPr>
      </p:pic>
      <p:pic>
        <p:nvPicPr>
          <p:cNvPr id="39937" name="Picture 1" descr="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352675" cy="130492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8579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Def. 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Видове </a:t>
            </a:r>
            <a:r>
              <a:rPr kumimoji="0" lang="bg-BG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лостове.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а). Равновесен лост от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- преодоляващата сила и товара са от двете страни на опорната точка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786058"/>
            <a:ext cx="8858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б). </a:t>
            </a: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Силов лост от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– товара е между преодоляващата сила и опорната точка.</a:t>
            </a:r>
            <a:r>
              <a:rPr kumimoji="0" lang="bg-BG" sz="1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bg-BG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4929198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в). Скоростен лост от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– преодоляващата сила е между опорната точка и товара.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I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429264"/>
            <a:ext cx="2524125" cy="1295400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99" name="Canvas 6"/>
          <p:cNvGrpSpPr>
            <a:grpSpLocks/>
          </p:cNvGrpSpPr>
          <p:nvPr/>
        </p:nvGrpSpPr>
        <p:grpSpPr bwMode="auto">
          <a:xfrm>
            <a:off x="1713764" y="1556792"/>
            <a:ext cx="2214578" cy="5086325"/>
            <a:chOff x="0" y="0"/>
            <a:chExt cx="8432" cy="25146"/>
          </a:xfrm>
        </p:grpSpPr>
        <p:sp>
          <p:nvSpPr>
            <p:cNvPr id="4103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432" cy="25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432" cy="3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732"/>
              <a:ext cx="8432" cy="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33"/>
              <a:ext cx="8432" cy="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8783"/>
              <a:ext cx="8432" cy="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5655999" y="2577874"/>
            <a:ext cx="137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F.r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=R.r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12" descr="F:\Биомеханика Лекции 2016\Фигури за лекции\I rod prim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088" y="3669852"/>
            <a:ext cx="2214578" cy="29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972EF168-508B-4AFB-BCC8-47317C16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224088"/>
            <a:ext cx="30737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Лост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род</a:t>
            </a:r>
          </a:p>
          <a:p>
            <a:pPr algn="ctr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Равновесен лост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22" y="4876790"/>
            <a:ext cx="1928203" cy="16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:\Биомеханика Лекции 2016\Фигури за лекции\III rod prim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3147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311776" y="436274"/>
            <a:ext cx="29125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Лост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род</a:t>
            </a:r>
          </a:p>
          <a:p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Скоростен лост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9554" y="390061"/>
            <a:ext cx="21681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Лост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род</a:t>
            </a:r>
          </a:p>
          <a:p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Силов лост</a:t>
            </a:r>
          </a:p>
        </p:txBody>
      </p:sp>
      <p:pic>
        <p:nvPicPr>
          <p:cNvPr id="9" name="Picture 8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6" y="3143248"/>
            <a:ext cx="3143272" cy="319167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19415" y="2000240"/>
            <a:ext cx="1541210" cy="270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ject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143375"/>
            <a:ext cx="3509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F:\Биомеханика Лекции 2016\Фигури за лекции\Въпро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0"/>
            <a:ext cx="364331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786188" y="1571625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857750" y="4357688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7188" y="357188"/>
            <a:ext cx="8429625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БИОМЕХАНИЧНИ СВОЙСТВА НА МУСКУЛИТЕ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по-пълното разбиране на механизма на мускулното действие е необходимо да се проучат свойствата на мускулната тъкан.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Основните механични своиства на мускулите са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еластичност, вискозитет, пълзене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релаксация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Основните биологични свойства са: съкратимост, възбудимост, проводимост и лабилност.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Еластичността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 способността на мускулите да възвръщат първоначалното си състояние след деформация.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Възбудимостта влияе особено силно върху 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еластичните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свойства на мускула. При възбуден мускул 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еластичността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вискозитета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са повишени – изразява се в увеличение на съпротивлението, което мускулът оказва при натоварване.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857232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/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Вискозитетът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или вътрешното триене на мускула е свойство, което се проявява при бързите изменения в дължината му.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Вискозитет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(вътрешно триене на мускула) е закъснението на деформацията на мускула при съответно изменение на натоварването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0" hangingPunct="0"/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minoacidguru.org/wp-content/uploads/2013/01/carnitine-power-300x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28596" y="3786190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ълзене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представлява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удължаване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мускула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постоянно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напрежение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0" hangingPunct="0"/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 свойство, при  което мускулът намалява напрежението си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(релаксира) след изтичане на определен период от време, без да изменя дължината си.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785794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Непосредствено след деформацията на мускула (след края на закъснението вследствие вискозитета) се установява определено съотношение дължина-напрежение. </a:t>
            </a:r>
          </a:p>
          <a:p>
            <a:pPr marL="342900" indent="-3429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Ако се остави по-дълго време натоварен, мускулът започва да се удължава – дължи се на свойството 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пълзене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Ако се фиксира дължината му, мускулът намалява напрежението си т.е. отпуска се  - </a:t>
            </a:r>
            <a:r>
              <a:rPr lang="bg-BG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290" y="0"/>
            <a:ext cx="984710" cy="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1685</Words>
  <Application>Microsoft Office PowerPoint</Application>
  <PresentationFormat>Презентация на цял екран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КОСТНО-СТАВНИТЕ СЕГМЕНТИ КАТО ЛОСТОВЕ. БИОМЕХАНИЧНИ СВОЙСТВА НА МУСКУЛИТЕ.  МЕХАНИЧНО ДЕЙСТВИЕ НА МУСКУЛИТЕ.  МУСКУЛНА СИНЕРГИЯ И ФУНКЦИОНАЛНА КЛАСИФИКАЦИЯ.  ЕДНОСТАВНИ, ДВУСТАВНИ И МНОГОСТАВНИ МУСКУЛИ.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КОСТНО-СТАВНИТЕ СЕГМЕНТИ КАТО ЛОСТОВЕ БИОМЕХАНИЧНИ СВОЙСТВА НА МУСКУЛИТЕ  МЕХАНИЧНО ДЕЙСТВИЕ НА МУСКУЛИТЕ  МУСКУЛНА СИНЕРГИЯ И ФУНКЦИОНАЛНА КЛАСИФИКАЦИЯ  ЕДНОСТАВНИ, ДВУСТАВНИ И МНОГОСТАВНИ МУСКУЛИ</dc:title>
  <dc:creator>Home</dc:creator>
  <cp:lastModifiedBy>Потребител на Windows</cp:lastModifiedBy>
  <cp:revision>50</cp:revision>
  <dcterms:created xsi:type="dcterms:W3CDTF">2017-12-09T09:41:34Z</dcterms:created>
  <dcterms:modified xsi:type="dcterms:W3CDTF">2026-01-20T11:19:43Z</dcterms:modified>
</cp:coreProperties>
</file>