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20" r:id="rId2"/>
    <p:sldId id="256" r:id="rId3"/>
    <p:sldId id="257" r:id="rId4"/>
    <p:sldId id="258" r:id="rId5"/>
    <p:sldId id="358" r:id="rId6"/>
    <p:sldId id="359" r:id="rId7"/>
    <p:sldId id="361" r:id="rId8"/>
    <p:sldId id="362" r:id="rId9"/>
    <p:sldId id="363" r:id="rId10"/>
    <p:sldId id="364" r:id="rId11"/>
    <p:sldId id="321" r:id="rId12"/>
    <p:sldId id="323" r:id="rId13"/>
    <p:sldId id="260" r:id="rId14"/>
    <p:sldId id="261" r:id="rId15"/>
    <p:sldId id="262" r:id="rId16"/>
    <p:sldId id="263" r:id="rId17"/>
    <p:sldId id="264" r:id="rId18"/>
    <p:sldId id="265" r:id="rId19"/>
    <p:sldId id="367" r:id="rId20"/>
    <p:sldId id="377" r:id="rId21"/>
    <p:sldId id="378" r:id="rId22"/>
    <p:sldId id="380" r:id="rId23"/>
    <p:sldId id="381" r:id="rId24"/>
    <p:sldId id="382" r:id="rId25"/>
    <p:sldId id="379" r:id="rId26"/>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9F979-1705-4BC3-9D3A-ADCFCC25F680}" type="datetimeFigureOut">
              <a:rPr lang="bg-BG" smtClean="0"/>
              <a:t>20.1.2026 г.</a:t>
            </a:fld>
            <a:endParaRPr lang="bg-BG"/>
          </a:p>
        </p:txBody>
      </p:sp>
      <p:sp>
        <p:nvSpPr>
          <p:cNvPr id="4" name="Контейнер за изображение на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B3982A-62C4-4F21-859A-6992353B6C4C}" type="slidenum">
              <a:rPr lang="bg-BG" smtClean="0"/>
              <a:t>‹#›</a:t>
            </a:fld>
            <a:endParaRPr lang="bg-BG"/>
          </a:p>
        </p:txBody>
      </p:sp>
    </p:spTree>
    <p:extLst>
      <p:ext uri="{BB962C8B-B14F-4D97-AF65-F5344CB8AC3E}">
        <p14:creationId xmlns:p14="http://schemas.microsoft.com/office/powerpoint/2010/main" val="2237666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799A07-014B-491C-A67F-FE3D32C5BB8F}"/>
              </a:ext>
            </a:extLst>
          </p:cNvPr>
          <p:cNvSpPr>
            <a:spLocks noGrp="1" noChangeArrowheads="1"/>
          </p:cNvSpPr>
          <p:nvPr>
            <p:ph type="sldNum"/>
          </p:nvPr>
        </p:nvSpPr>
        <p:spPr>
          <a:ln/>
        </p:spPr>
        <p:txBody>
          <a:bodyPr/>
          <a:lstStyle/>
          <a:p>
            <a:fld id="{00502178-1445-468D-BF96-47AF6F638A92}" type="slidenum">
              <a:rPr lang="en-US" altLang="bg-BG"/>
              <a:pPr/>
              <a:t>13</a:t>
            </a:fld>
            <a:endParaRPr lang="en-US" altLang="bg-BG"/>
          </a:p>
        </p:txBody>
      </p:sp>
      <p:sp>
        <p:nvSpPr>
          <p:cNvPr id="29697" name="Rectangle 1">
            <a:extLst>
              <a:ext uri="{FF2B5EF4-FFF2-40B4-BE49-F238E27FC236}">
                <a16:creationId xmlns:a16="http://schemas.microsoft.com/office/drawing/2014/main" id="{948B3467-F37C-43B5-BD55-D3E5C5C93BA3}"/>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a:extLst>
              <a:ext uri="{FF2B5EF4-FFF2-40B4-BE49-F238E27FC236}">
                <a16:creationId xmlns:a16="http://schemas.microsoft.com/office/drawing/2014/main" id="{892833C0-DD00-497B-8882-773E505F04DC}"/>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bg-BG" altLang="bg-BG"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40A756-50F0-4D50-A941-900942AA4FEA}"/>
              </a:ext>
            </a:extLst>
          </p:cNvPr>
          <p:cNvSpPr>
            <a:spLocks noGrp="1" noChangeArrowheads="1"/>
          </p:cNvSpPr>
          <p:nvPr>
            <p:ph type="sldNum"/>
          </p:nvPr>
        </p:nvSpPr>
        <p:spPr>
          <a:ln/>
        </p:spPr>
        <p:txBody>
          <a:bodyPr/>
          <a:lstStyle/>
          <a:p>
            <a:fld id="{1CDD31A3-FF51-4AB2-88F0-908583449366}" type="slidenum">
              <a:rPr lang="en-US" altLang="bg-BG"/>
              <a:pPr/>
              <a:t>14</a:t>
            </a:fld>
            <a:endParaRPr lang="en-US" altLang="bg-BG"/>
          </a:p>
        </p:txBody>
      </p:sp>
      <p:sp>
        <p:nvSpPr>
          <p:cNvPr id="30721" name="Rectangle 1">
            <a:extLst>
              <a:ext uri="{FF2B5EF4-FFF2-40B4-BE49-F238E27FC236}">
                <a16:creationId xmlns:a16="http://schemas.microsoft.com/office/drawing/2014/main" id="{0C4A51B4-EE0D-42D0-B4A5-D099B4B68AC8}"/>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7F84440D-CB82-44F8-A48F-A590BF9B1BBD}"/>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bg-BG" altLang="bg-B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88C822-01A4-4B7C-B668-703BD3E1B23B}"/>
              </a:ext>
            </a:extLst>
          </p:cNvPr>
          <p:cNvSpPr>
            <a:spLocks noGrp="1" noChangeArrowheads="1"/>
          </p:cNvSpPr>
          <p:nvPr>
            <p:ph type="sldNum"/>
          </p:nvPr>
        </p:nvSpPr>
        <p:spPr>
          <a:ln/>
        </p:spPr>
        <p:txBody>
          <a:bodyPr/>
          <a:lstStyle/>
          <a:p>
            <a:fld id="{0B67E86B-8379-4F74-9899-BF784CEDC29F}" type="slidenum">
              <a:rPr lang="en-US" altLang="bg-BG"/>
              <a:pPr/>
              <a:t>15</a:t>
            </a:fld>
            <a:endParaRPr lang="en-US" altLang="bg-BG"/>
          </a:p>
        </p:txBody>
      </p:sp>
      <p:sp>
        <p:nvSpPr>
          <p:cNvPr id="31745" name="Rectangle 1">
            <a:extLst>
              <a:ext uri="{FF2B5EF4-FFF2-40B4-BE49-F238E27FC236}">
                <a16:creationId xmlns:a16="http://schemas.microsoft.com/office/drawing/2014/main" id="{C55D8598-B179-4B47-BA06-D278930F41CD}"/>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a:extLst>
              <a:ext uri="{FF2B5EF4-FFF2-40B4-BE49-F238E27FC236}">
                <a16:creationId xmlns:a16="http://schemas.microsoft.com/office/drawing/2014/main" id="{48DFBA46-9F33-4E99-92D5-380BBA738177}"/>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bg-BG" altLang="bg-B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EC054E-27C8-492E-8513-A6824103EC97}"/>
              </a:ext>
            </a:extLst>
          </p:cNvPr>
          <p:cNvSpPr>
            <a:spLocks noGrp="1" noChangeArrowheads="1"/>
          </p:cNvSpPr>
          <p:nvPr>
            <p:ph type="sldNum"/>
          </p:nvPr>
        </p:nvSpPr>
        <p:spPr>
          <a:ln/>
        </p:spPr>
        <p:txBody>
          <a:bodyPr/>
          <a:lstStyle/>
          <a:p>
            <a:fld id="{14E2F33B-3EC5-4141-9455-FE51A3AD36F7}" type="slidenum">
              <a:rPr lang="en-US" altLang="bg-BG"/>
              <a:pPr/>
              <a:t>16</a:t>
            </a:fld>
            <a:endParaRPr lang="en-US" altLang="bg-BG"/>
          </a:p>
        </p:txBody>
      </p:sp>
      <p:sp>
        <p:nvSpPr>
          <p:cNvPr id="32769" name="Rectangle 1">
            <a:extLst>
              <a:ext uri="{FF2B5EF4-FFF2-40B4-BE49-F238E27FC236}">
                <a16:creationId xmlns:a16="http://schemas.microsoft.com/office/drawing/2014/main" id="{F6EF129A-1997-4634-AB2F-1EF83862C946}"/>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a:extLst>
              <a:ext uri="{FF2B5EF4-FFF2-40B4-BE49-F238E27FC236}">
                <a16:creationId xmlns:a16="http://schemas.microsoft.com/office/drawing/2014/main" id="{0F2B3186-A9EC-4BFD-8B6C-B39B895B2A9C}"/>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bg-BG" altLang="bg-B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1A4C7-EA80-40C1-9A9E-AE171B158C98}"/>
              </a:ext>
            </a:extLst>
          </p:cNvPr>
          <p:cNvSpPr>
            <a:spLocks noGrp="1" noChangeArrowheads="1"/>
          </p:cNvSpPr>
          <p:nvPr>
            <p:ph type="sldNum"/>
          </p:nvPr>
        </p:nvSpPr>
        <p:spPr>
          <a:ln/>
        </p:spPr>
        <p:txBody>
          <a:bodyPr/>
          <a:lstStyle/>
          <a:p>
            <a:fld id="{C66256E0-CEDE-440E-AA50-24181992A2B2}" type="slidenum">
              <a:rPr lang="en-US" altLang="bg-BG"/>
              <a:pPr/>
              <a:t>17</a:t>
            </a:fld>
            <a:endParaRPr lang="en-US" altLang="bg-BG"/>
          </a:p>
        </p:txBody>
      </p:sp>
      <p:sp>
        <p:nvSpPr>
          <p:cNvPr id="33793" name="Rectangle 1">
            <a:extLst>
              <a:ext uri="{FF2B5EF4-FFF2-40B4-BE49-F238E27FC236}">
                <a16:creationId xmlns:a16="http://schemas.microsoft.com/office/drawing/2014/main" id="{D3E46D92-2879-42F1-9D4E-7061F3D8E05A}"/>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a:extLst>
              <a:ext uri="{FF2B5EF4-FFF2-40B4-BE49-F238E27FC236}">
                <a16:creationId xmlns:a16="http://schemas.microsoft.com/office/drawing/2014/main" id="{08D6C1E7-B470-4ADE-A177-4EB6142E4208}"/>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bg-BG" altLang="bg-B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8A1BF2-52AF-42C4-9C93-10129C0C2115}"/>
              </a:ext>
            </a:extLst>
          </p:cNvPr>
          <p:cNvSpPr>
            <a:spLocks noGrp="1" noChangeArrowheads="1"/>
          </p:cNvSpPr>
          <p:nvPr>
            <p:ph type="sldNum"/>
          </p:nvPr>
        </p:nvSpPr>
        <p:spPr>
          <a:ln/>
        </p:spPr>
        <p:txBody>
          <a:bodyPr/>
          <a:lstStyle/>
          <a:p>
            <a:fld id="{BA022CA1-8890-4223-B20A-1D53E2604134}" type="slidenum">
              <a:rPr lang="en-US" altLang="bg-BG"/>
              <a:pPr/>
              <a:t>18</a:t>
            </a:fld>
            <a:endParaRPr lang="en-US" altLang="bg-BG"/>
          </a:p>
        </p:txBody>
      </p:sp>
      <p:sp>
        <p:nvSpPr>
          <p:cNvPr id="34817" name="Rectangle 1">
            <a:extLst>
              <a:ext uri="{FF2B5EF4-FFF2-40B4-BE49-F238E27FC236}">
                <a16:creationId xmlns:a16="http://schemas.microsoft.com/office/drawing/2014/main" id="{AC4486F0-15EA-4FDC-B5FE-B051F2908EF7}"/>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a:extLst>
              <a:ext uri="{FF2B5EF4-FFF2-40B4-BE49-F238E27FC236}">
                <a16:creationId xmlns:a16="http://schemas.microsoft.com/office/drawing/2014/main" id="{02A34572-FF2C-4D95-B505-AE29A4A5AEAA}"/>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bg-BG" altLang="bg-B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4F0E7B72-6036-42E0-91B8-011760CFE3DD}" type="slidenum">
              <a:rPr lang="bg-BG"/>
              <a:pPr>
                <a:defRPr/>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057486A1-4431-46A6-99EA-75827E7B03B1}" type="slidenum">
              <a:rPr lang="bg-BG"/>
              <a:pPr>
                <a:defRPr/>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118CE10D-CF1A-4727-BD41-5A963C1D969D}" type="slidenum">
              <a:rPr lang="bg-BG"/>
              <a:pPr>
                <a:defRPr/>
              </a:pPr>
              <a:t>‹#›</a:t>
            </a:fld>
            <a:endParaRPr lang="bg-B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bg-BG"/>
          </a:p>
        </p:txBody>
      </p:sp>
      <p:sp>
        <p:nvSpPr>
          <p:cNvPr id="4" name="Rectangle 5"/>
          <p:cNvSpPr>
            <a:spLocks noGrp="1" noChangeArrowheads="1"/>
          </p:cNvSpPr>
          <p:nvPr>
            <p:ph type="ftr" sz="quarter" idx="11"/>
          </p:nvPr>
        </p:nvSpPr>
        <p:spPr>
          <a:ln/>
        </p:spPr>
        <p:txBody>
          <a:bodyPr/>
          <a:lstStyle>
            <a:lvl1pPr>
              <a:defRPr/>
            </a:lvl1pPr>
          </a:lstStyle>
          <a:p>
            <a:pPr>
              <a:defRPr/>
            </a:pPr>
            <a:endParaRPr lang="bg-BG"/>
          </a:p>
        </p:txBody>
      </p:sp>
      <p:sp>
        <p:nvSpPr>
          <p:cNvPr id="5" name="Rectangle 6"/>
          <p:cNvSpPr>
            <a:spLocks noGrp="1" noChangeArrowheads="1"/>
          </p:cNvSpPr>
          <p:nvPr>
            <p:ph type="sldNum" sz="quarter" idx="12"/>
          </p:nvPr>
        </p:nvSpPr>
        <p:spPr>
          <a:ln/>
        </p:spPr>
        <p:txBody>
          <a:bodyPr/>
          <a:lstStyle>
            <a:lvl1pPr>
              <a:defRPr/>
            </a:lvl1pPr>
          </a:lstStyle>
          <a:p>
            <a:pPr>
              <a:defRPr/>
            </a:pPr>
            <a:fld id="{EDADB760-8C00-47EC-896F-9B664CAC2317}" type="slidenum">
              <a:rPr lang="bg-BG"/>
              <a:pPr>
                <a:defRPr/>
              </a:pPr>
              <a:t>‹#›</a:t>
            </a:fld>
            <a:endParaRPr lang="bg-BG"/>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bg-BG"/>
          </a:p>
        </p:txBody>
      </p:sp>
      <p:sp>
        <p:nvSpPr>
          <p:cNvPr id="8" name="Rectangle 5"/>
          <p:cNvSpPr>
            <a:spLocks noGrp="1" noChangeArrowheads="1"/>
          </p:cNvSpPr>
          <p:nvPr>
            <p:ph type="ftr" sz="quarter" idx="11"/>
          </p:nvPr>
        </p:nvSpPr>
        <p:spPr>
          <a:ln/>
        </p:spPr>
        <p:txBody>
          <a:bodyPr/>
          <a:lstStyle>
            <a:lvl1pPr>
              <a:defRPr/>
            </a:lvl1pPr>
          </a:lstStyle>
          <a:p>
            <a:pPr>
              <a:defRPr/>
            </a:pPr>
            <a:endParaRPr lang="bg-BG"/>
          </a:p>
        </p:txBody>
      </p:sp>
      <p:sp>
        <p:nvSpPr>
          <p:cNvPr id="9" name="Rectangle 6"/>
          <p:cNvSpPr>
            <a:spLocks noGrp="1" noChangeArrowheads="1"/>
          </p:cNvSpPr>
          <p:nvPr>
            <p:ph type="sldNum" sz="quarter" idx="12"/>
          </p:nvPr>
        </p:nvSpPr>
        <p:spPr>
          <a:ln/>
        </p:spPr>
        <p:txBody>
          <a:bodyPr/>
          <a:lstStyle>
            <a:lvl1pPr>
              <a:defRPr/>
            </a:lvl1pPr>
          </a:lstStyle>
          <a:p>
            <a:pPr>
              <a:defRPr/>
            </a:pPr>
            <a:fld id="{6E61CBD7-4CE1-4F0E-BBD1-12A8FBCEE6B3}" type="slidenum">
              <a:rPr lang="bg-BG"/>
              <a:pPr>
                <a:defRPr/>
              </a:pPr>
              <a:t>‹#›</a:t>
            </a:fld>
            <a:endParaRPr lang="bg-BG"/>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bg-BG"/>
          </a:p>
        </p:txBody>
      </p:sp>
      <p:sp>
        <p:nvSpPr>
          <p:cNvPr id="7" name="Rectangle 5"/>
          <p:cNvSpPr>
            <a:spLocks noGrp="1" noChangeArrowheads="1"/>
          </p:cNvSpPr>
          <p:nvPr>
            <p:ph type="ftr" sz="quarter" idx="11"/>
          </p:nvPr>
        </p:nvSpPr>
        <p:spPr>
          <a:ln/>
        </p:spPr>
        <p:txBody>
          <a:bodyPr/>
          <a:lstStyle>
            <a:lvl1pPr>
              <a:defRPr/>
            </a:lvl1pPr>
          </a:lstStyle>
          <a:p>
            <a:pPr>
              <a:defRPr/>
            </a:pPr>
            <a:endParaRPr lang="bg-BG"/>
          </a:p>
        </p:txBody>
      </p:sp>
      <p:sp>
        <p:nvSpPr>
          <p:cNvPr id="8" name="Rectangle 6"/>
          <p:cNvSpPr>
            <a:spLocks noGrp="1" noChangeArrowheads="1"/>
          </p:cNvSpPr>
          <p:nvPr>
            <p:ph type="sldNum" sz="quarter" idx="12"/>
          </p:nvPr>
        </p:nvSpPr>
        <p:spPr>
          <a:ln/>
        </p:spPr>
        <p:txBody>
          <a:bodyPr/>
          <a:lstStyle>
            <a:lvl1pPr>
              <a:defRPr/>
            </a:lvl1pPr>
          </a:lstStyle>
          <a:p>
            <a:pPr>
              <a:defRPr/>
            </a:pPr>
            <a:fld id="{F5E4C5A1-5D1D-4339-B0A4-DC3B1BE4C912}" type="slidenum">
              <a:rPr lang="bg-BG"/>
              <a:pPr>
                <a:defRPr/>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0A74300A-E0AD-4751-BA59-0536E5F7A4A3}" type="slidenum">
              <a:rPr lang="bg-BG"/>
              <a:pPr>
                <a:defRPr/>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5920812A-1CDB-4601-86A8-3D8EECD71A70}" type="slidenum">
              <a:rPr lang="bg-BG"/>
              <a:pPr>
                <a:defRPr/>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p>
        </p:txBody>
      </p:sp>
      <p:sp>
        <p:nvSpPr>
          <p:cNvPr id="7" name="Rectangle 6"/>
          <p:cNvSpPr>
            <a:spLocks noGrp="1" noChangeArrowheads="1"/>
          </p:cNvSpPr>
          <p:nvPr>
            <p:ph type="sldNum" sz="quarter" idx="12"/>
          </p:nvPr>
        </p:nvSpPr>
        <p:spPr>
          <a:ln/>
        </p:spPr>
        <p:txBody>
          <a:bodyPr/>
          <a:lstStyle>
            <a:lvl1pPr>
              <a:defRPr/>
            </a:lvl1pPr>
          </a:lstStyle>
          <a:p>
            <a:pPr>
              <a:defRPr/>
            </a:pPr>
            <a:fld id="{4531C1CD-4840-4B40-8E77-7220DEF33D59}" type="slidenum">
              <a:rPr lang="bg-BG"/>
              <a:pPr>
                <a:defRPr/>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bg-BG"/>
          </a:p>
        </p:txBody>
      </p:sp>
      <p:sp>
        <p:nvSpPr>
          <p:cNvPr id="8" name="Rectangle 5"/>
          <p:cNvSpPr>
            <a:spLocks noGrp="1" noChangeArrowheads="1"/>
          </p:cNvSpPr>
          <p:nvPr>
            <p:ph type="ftr" sz="quarter" idx="11"/>
          </p:nvPr>
        </p:nvSpPr>
        <p:spPr>
          <a:ln/>
        </p:spPr>
        <p:txBody>
          <a:bodyPr/>
          <a:lstStyle>
            <a:lvl1pPr>
              <a:defRPr/>
            </a:lvl1pPr>
          </a:lstStyle>
          <a:p>
            <a:pPr>
              <a:defRPr/>
            </a:pPr>
            <a:endParaRPr lang="bg-BG"/>
          </a:p>
        </p:txBody>
      </p:sp>
      <p:sp>
        <p:nvSpPr>
          <p:cNvPr id="9" name="Rectangle 6"/>
          <p:cNvSpPr>
            <a:spLocks noGrp="1" noChangeArrowheads="1"/>
          </p:cNvSpPr>
          <p:nvPr>
            <p:ph type="sldNum" sz="quarter" idx="12"/>
          </p:nvPr>
        </p:nvSpPr>
        <p:spPr>
          <a:ln/>
        </p:spPr>
        <p:txBody>
          <a:bodyPr/>
          <a:lstStyle>
            <a:lvl1pPr>
              <a:defRPr/>
            </a:lvl1pPr>
          </a:lstStyle>
          <a:p>
            <a:pPr>
              <a:defRPr/>
            </a:pPr>
            <a:fld id="{F73E26BB-24CD-43F8-A43D-6C09417FBF6E}" type="slidenum">
              <a:rPr lang="bg-BG"/>
              <a:pPr>
                <a:defRPr/>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bg-BG"/>
          </a:p>
        </p:txBody>
      </p:sp>
      <p:sp>
        <p:nvSpPr>
          <p:cNvPr id="4" name="Rectangle 5"/>
          <p:cNvSpPr>
            <a:spLocks noGrp="1" noChangeArrowheads="1"/>
          </p:cNvSpPr>
          <p:nvPr>
            <p:ph type="ftr" sz="quarter" idx="11"/>
          </p:nvPr>
        </p:nvSpPr>
        <p:spPr>
          <a:ln/>
        </p:spPr>
        <p:txBody>
          <a:bodyPr/>
          <a:lstStyle>
            <a:lvl1pPr>
              <a:defRPr/>
            </a:lvl1pPr>
          </a:lstStyle>
          <a:p>
            <a:pPr>
              <a:defRPr/>
            </a:pPr>
            <a:endParaRPr lang="bg-BG"/>
          </a:p>
        </p:txBody>
      </p:sp>
      <p:sp>
        <p:nvSpPr>
          <p:cNvPr id="5" name="Rectangle 6"/>
          <p:cNvSpPr>
            <a:spLocks noGrp="1" noChangeArrowheads="1"/>
          </p:cNvSpPr>
          <p:nvPr>
            <p:ph type="sldNum" sz="quarter" idx="12"/>
          </p:nvPr>
        </p:nvSpPr>
        <p:spPr>
          <a:ln/>
        </p:spPr>
        <p:txBody>
          <a:bodyPr/>
          <a:lstStyle>
            <a:lvl1pPr>
              <a:defRPr/>
            </a:lvl1pPr>
          </a:lstStyle>
          <a:p>
            <a:pPr>
              <a:defRPr/>
            </a:pPr>
            <a:fld id="{22312685-6B55-4BA8-B3DB-516539E7F347}" type="slidenum">
              <a:rPr lang="bg-BG"/>
              <a:pPr>
                <a:defRPr/>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bg-BG"/>
          </a:p>
        </p:txBody>
      </p:sp>
      <p:sp>
        <p:nvSpPr>
          <p:cNvPr id="3" name="Rectangle 5"/>
          <p:cNvSpPr>
            <a:spLocks noGrp="1" noChangeArrowheads="1"/>
          </p:cNvSpPr>
          <p:nvPr>
            <p:ph type="ftr" sz="quarter" idx="11"/>
          </p:nvPr>
        </p:nvSpPr>
        <p:spPr>
          <a:ln/>
        </p:spPr>
        <p:txBody>
          <a:bodyPr/>
          <a:lstStyle>
            <a:lvl1pPr>
              <a:defRPr/>
            </a:lvl1pPr>
          </a:lstStyle>
          <a:p>
            <a:pPr>
              <a:defRPr/>
            </a:pPr>
            <a:endParaRPr lang="bg-BG"/>
          </a:p>
        </p:txBody>
      </p:sp>
      <p:sp>
        <p:nvSpPr>
          <p:cNvPr id="4" name="Rectangle 6"/>
          <p:cNvSpPr>
            <a:spLocks noGrp="1" noChangeArrowheads="1"/>
          </p:cNvSpPr>
          <p:nvPr>
            <p:ph type="sldNum" sz="quarter" idx="12"/>
          </p:nvPr>
        </p:nvSpPr>
        <p:spPr>
          <a:ln/>
        </p:spPr>
        <p:txBody>
          <a:bodyPr/>
          <a:lstStyle>
            <a:lvl1pPr>
              <a:defRPr/>
            </a:lvl1pPr>
          </a:lstStyle>
          <a:p>
            <a:pPr>
              <a:defRPr/>
            </a:pPr>
            <a:fld id="{703E9068-59C5-426D-80D0-46D7F8C96579}" type="slidenum">
              <a:rPr lang="bg-BG"/>
              <a:pPr>
                <a:defRPr/>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p>
        </p:txBody>
      </p:sp>
      <p:sp>
        <p:nvSpPr>
          <p:cNvPr id="7" name="Rectangle 6"/>
          <p:cNvSpPr>
            <a:spLocks noGrp="1" noChangeArrowheads="1"/>
          </p:cNvSpPr>
          <p:nvPr>
            <p:ph type="sldNum" sz="quarter" idx="12"/>
          </p:nvPr>
        </p:nvSpPr>
        <p:spPr>
          <a:ln/>
        </p:spPr>
        <p:txBody>
          <a:bodyPr/>
          <a:lstStyle>
            <a:lvl1pPr>
              <a:defRPr/>
            </a:lvl1pPr>
          </a:lstStyle>
          <a:p>
            <a:pPr>
              <a:defRPr/>
            </a:pPr>
            <a:fld id="{582769DE-6978-4580-90DA-847B2423A152}" type="slidenum">
              <a:rPr lang="bg-BG"/>
              <a:pPr>
                <a:defRPr/>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p>
        </p:txBody>
      </p:sp>
      <p:sp>
        <p:nvSpPr>
          <p:cNvPr id="7" name="Rectangle 6"/>
          <p:cNvSpPr>
            <a:spLocks noGrp="1" noChangeArrowheads="1"/>
          </p:cNvSpPr>
          <p:nvPr>
            <p:ph type="sldNum" sz="quarter" idx="12"/>
          </p:nvPr>
        </p:nvSpPr>
        <p:spPr>
          <a:ln/>
        </p:spPr>
        <p:txBody>
          <a:bodyPr/>
          <a:lstStyle>
            <a:lvl1pPr>
              <a:defRPr/>
            </a:lvl1pPr>
          </a:lstStyle>
          <a:p>
            <a:pPr>
              <a:defRPr/>
            </a:pPr>
            <a:fld id="{36CD1835-2042-4160-AC4E-4311BF0310A5}" type="slidenum">
              <a:rPr lang="bg-BG"/>
              <a:pPr>
                <a:defRPr/>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bg-BG"/>
              <a:t>Click to edit Master title style</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bg-BG"/>
              <a:t>Click to edit Master text styles</a:t>
            </a:r>
          </a:p>
          <a:p>
            <a:pPr lvl="1"/>
            <a:r>
              <a:rPr lang="bg-BG"/>
              <a:t>Second level</a:t>
            </a:r>
          </a:p>
          <a:p>
            <a:pPr lvl="2"/>
            <a:r>
              <a:rPr lang="bg-BG"/>
              <a:t>Third level</a:t>
            </a:r>
          </a:p>
          <a:p>
            <a:pPr lvl="3"/>
            <a:r>
              <a:rPr lang="bg-BG"/>
              <a:t>Fourth level</a:t>
            </a:r>
          </a:p>
          <a:p>
            <a:pPr lvl="4"/>
            <a:r>
              <a:rPr lang="bg-BG"/>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bg-BG"/>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bg-BG"/>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C28449C-9EE3-45A4-888A-6A387938864B}" type="slidenum">
              <a:rPr lang="bg-BG"/>
              <a:pPr>
                <a:defRPr/>
              </a:pPr>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oleObject" Target="../embeddings/oleObject2.bin"/><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9.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bg.wikipedia.org/wiki/%D0%A3%D1%80%D0%B0%D0%B2%D0%BD%D0%B5%D0%BD%D0%B8%D0%B5_%D0%BD%D0%B0_%D0%91%D0%B5%D1%80%D0%BD%D1%83%D0%BB%D0%B8" TargetMode="Externa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en.wikipedia.org/wiki/Adidas_Jabulan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719931" y="1556793"/>
            <a:ext cx="7704138" cy="3982266"/>
          </a:xfrm>
        </p:spPr>
        <p:txBody>
          <a:bodyPr/>
          <a:lstStyle/>
          <a:p>
            <a:pPr lvl="0"/>
            <a:r>
              <a:rPr lang="bg-BG" sz="4000" dirty="0">
                <a:latin typeface="Times New Roman" pitchFamily="18" charset="0"/>
                <a:cs typeface="Times New Roman" pitchFamily="18" charset="0"/>
              </a:rPr>
              <a:t>Енергетични характеристики.</a:t>
            </a:r>
            <a:br>
              <a:rPr lang="bg-BG" sz="4000" dirty="0">
                <a:latin typeface="Times New Roman" pitchFamily="18" charset="0"/>
                <a:cs typeface="Times New Roman" pitchFamily="18" charset="0"/>
              </a:rPr>
            </a:br>
            <a:r>
              <a:rPr lang="bg-BG" sz="4000" dirty="0">
                <a:latin typeface="Times New Roman" pitchFamily="18" charset="0"/>
                <a:cs typeface="Times New Roman" pitchFamily="18" charset="0"/>
              </a:rPr>
              <a:t>Сили на триене.</a:t>
            </a:r>
            <a:br>
              <a:rPr lang="bg-BG" sz="4000" dirty="0">
                <a:latin typeface="Times New Roman" pitchFamily="18" charset="0"/>
                <a:cs typeface="Times New Roman" pitchFamily="18" charset="0"/>
              </a:rPr>
            </a:br>
            <a:r>
              <a:rPr lang="bg-BG" sz="4000" dirty="0">
                <a:latin typeface="Times New Roman" pitchFamily="18" charset="0"/>
                <a:cs typeface="Times New Roman" pitchFamily="18" charset="0"/>
              </a:rPr>
              <a:t>Сили на съпротивление на </a:t>
            </a:r>
            <a:br>
              <a:rPr lang="bg-BG" sz="4000" dirty="0">
                <a:latin typeface="Times New Roman" pitchFamily="18" charset="0"/>
                <a:cs typeface="Times New Roman" pitchFamily="18" charset="0"/>
              </a:rPr>
            </a:br>
            <a:r>
              <a:rPr lang="bg-BG" sz="4000" dirty="0">
                <a:latin typeface="Times New Roman" pitchFamily="18" charset="0"/>
                <a:cs typeface="Times New Roman" pitchFamily="18" charset="0"/>
              </a:rPr>
              <a:t>средата.</a:t>
            </a:r>
            <a:br>
              <a:rPr lang="bg-BG" sz="4000" dirty="0">
                <a:latin typeface="Times New Roman" pitchFamily="18" charset="0"/>
                <a:cs typeface="Times New Roman" pitchFamily="18" charset="0"/>
              </a:rPr>
            </a:br>
            <a:r>
              <a:rPr lang="bg-BG" sz="4000" dirty="0">
                <a:latin typeface="Times New Roman" pitchFamily="18" charset="0"/>
                <a:cs typeface="Times New Roman" pitchFamily="18" charset="0"/>
              </a:rPr>
              <a:t>Ефект на Магнус.</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r>
              <a:rPr lang="bg-BG" sz="4000" dirty="0">
                <a:latin typeface="Times New Roman" pitchFamily="18" charset="0"/>
                <a:cs typeface="Times New Roman" pitchFamily="18" charset="0"/>
              </a:rPr>
              <a:t/>
            </a:r>
            <a:br>
              <a:rPr lang="bg-BG" sz="4000" dirty="0">
                <a:latin typeface="Times New Roman" pitchFamily="18" charset="0"/>
                <a:cs typeface="Times New Roman" pitchFamily="18" charset="0"/>
              </a:rPr>
            </a:br>
            <a:endParaRPr lang="en-US" sz="4000" dirty="0">
              <a:latin typeface="Times New Roman" pitchFamily="18" charset="0"/>
              <a:cs typeface="Times New Roman" pitchFamily="18" charset="0"/>
            </a:endParaRPr>
          </a:p>
        </p:txBody>
      </p:sp>
      <p:pic>
        <p:nvPicPr>
          <p:cNvPr id="6" name="Picture 5" descr="http://www.manager.bg/sites/default/files/mainimages/1_336.jpg"/>
          <p:cNvPicPr>
            <a:picLocks noChangeAspect="1" noChangeArrowheads="1"/>
          </p:cNvPicPr>
          <p:nvPr/>
        </p:nvPicPr>
        <p:blipFill>
          <a:blip r:embed="rId2" cstate="print"/>
          <a:srcRect/>
          <a:stretch>
            <a:fillRect/>
          </a:stretch>
        </p:blipFill>
        <p:spPr bwMode="auto">
          <a:xfrm>
            <a:off x="7309031" y="0"/>
            <a:ext cx="1834969" cy="135729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2"/>
          <a:srcRect/>
          <a:stretch>
            <a:fillRect/>
          </a:stretch>
        </p:blipFill>
        <p:spPr bwMode="auto">
          <a:xfrm>
            <a:off x="161925" y="485337"/>
            <a:ext cx="8982075" cy="3598863"/>
          </a:xfrm>
          <a:prstGeom prst="rect">
            <a:avLst/>
          </a:prstGeom>
          <a:noFill/>
          <a:ln w="9525">
            <a:noFill/>
            <a:miter lim="800000"/>
            <a:headEnd/>
            <a:tailEnd/>
          </a:ln>
        </p:spPr>
      </p:pic>
      <p:pic>
        <p:nvPicPr>
          <p:cNvPr id="30723" name="Picture 4"/>
          <p:cNvPicPr>
            <a:picLocks noChangeAspect="1" noChangeArrowheads="1"/>
          </p:cNvPicPr>
          <p:nvPr/>
        </p:nvPicPr>
        <p:blipFill>
          <a:blip r:embed="rId3"/>
          <a:srcRect/>
          <a:stretch>
            <a:fillRect/>
          </a:stretch>
        </p:blipFill>
        <p:spPr bwMode="auto">
          <a:xfrm>
            <a:off x="1928795" y="4084200"/>
            <a:ext cx="4299389" cy="2773799"/>
          </a:xfrm>
          <a:prstGeom prst="rect">
            <a:avLst/>
          </a:prstGeom>
          <a:noFill/>
          <a:ln w="9525">
            <a:noFill/>
            <a:miter lim="800000"/>
            <a:headEnd/>
            <a:tailEnd/>
          </a:ln>
        </p:spPr>
      </p:pic>
      <p:pic>
        <p:nvPicPr>
          <p:cNvPr id="4" name="Picture 3" descr="&amp;Ncy;&amp;acy;&amp;tscy;&amp;icy;&amp;ocy;&amp;ncy;&amp;acy;&amp;lcy;&amp;ncy;&amp;acy; &amp;Scy;&amp;pcy;&amp;ocy;&amp;rcy;&amp;tcy;&amp;ncy;&amp;acy; &amp;Acy;&amp;kcy;&amp;acy;&amp;dcy;&amp;iecy;&amp;mcy;&amp;icy;&amp;yacy; (&amp;Ncy;&amp;Scy;&amp;Acy;) &quot;&amp;Vcy;&amp;acy;&amp;scy;&amp;icy;&amp;lcy; &amp;Lcy;&amp;iecy;&amp;vcy;&amp;scy;&amp;kcy;&amp;icy;&quot;"/>
          <p:cNvPicPr>
            <a:picLocks noChangeAspect="1" noChangeArrowheads="1"/>
          </p:cNvPicPr>
          <p:nvPr/>
        </p:nvPicPr>
        <p:blipFill>
          <a:blip r:embed="rId4"/>
          <a:srcRect/>
          <a:stretch>
            <a:fillRect/>
          </a:stretch>
        </p:blipFill>
        <p:spPr bwMode="auto">
          <a:xfrm>
            <a:off x="0" y="0"/>
            <a:ext cx="714348" cy="809594"/>
          </a:xfrm>
          <a:prstGeom prst="rect">
            <a:avLst/>
          </a:prstGeom>
          <a:noFill/>
          <a:ln w="9525">
            <a:noFill/>
            <a:miter lim="800000"/>
            <a:headEnd/>
            <a:tailEnd/>
          </a:ln>
        </p:spPr>
      </p:pic>
      <p:pic>
        <p:nvPicPr>
          <p:cNvPr id="5" name="Picture 4" descr="http://www.manager.bg/sites/default/files/mainimages/1_336.jpg"/>
          <p:cNvPicPr>
            <a:picLocks noChangeAspect="1" noChangeArrowheads="1"/>
          </p:cNvPicPr>
          <p:nvPr/>
        </p:nvPicPr>
        <p:blipFill>
          <a:blip r:embed="rId5" cstate="print"/>
          <a:srcRect/>
          <a:stretch>
            <a:fillRect/>
          </a:stretch>
        </p:blipFill>
        <p:spPr bwMode="auto">
          <a:xfrm>
            <a:off x="8274821" y="0"/>
            <a:ext cx="869179" cy="64291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
          <p:cNvSpPr txBox="1">
            <a:spLocks noChangeArrowheads="1"/>
          </p:cNvSpPr>
          <p:nvPr/>
        </p:nvSpPr>
        <p:spPr bwMode="auto">
          <a:xfrm>
            <a:off x="0" y="278944"/>
            <a:ext cx="9144000" cy="3847207"/>
          </a:xfrm>
          <a:prstGeom prst="rect">
            <a:avLst/>
          </a:prstGeom>
          <a:noFill/>
          <a:ln w="9525">
            <a:noFill/>
            <a:miter lim="800000"/>
            <a:headEnd/>
            <a:tailEnd/>
          </a:ln>
        </p:spPr>
        <p:txBody>
          <a:bodyPr>
            <a:spAutoFit/>
          </a:bodyPr>
          <a:lstStyle/>
          <a:p>
            <a:pPr algn="ctr"/>
            <a:r>
              <a:rPr lang="ru-RU" sz="2000" dirty="0">
                <a:solidFill>
                  <a:srgbClr val="FF0000"/>
                </a:solidFill>
                <a:latin typeface="Times New Roman" pitchFamily="18" charset="0"/>
                <a:cs typeface="Times New Roman" pitchFamily="18" charset="0"/>
              </a:rPr>
              <a:t> </a:t>
            </a:r>
            <a:r>
              <a:rPr lang="en-US" sz="2000" i="1" dirty="0">
                <a:solidFill>
                  <a:srgbClr val="FF0000"/>
                </a:solidFill>
                <a:latin typeface="Times New Roman" pitchFamily="18" charset="0"/>
                <a:cs typeface="Times New Roman" pitchFamily="18" charset="0"/>
              </a:rPr>
              <a:t>Def.</a:t>
            </a:r>
            <a:r>
              <a:rPr lang="en-US" sz="2000" dirty="0">
                <a:solidFill>
                  <a:srgbClr val="FF0000"/>
                </a:solidFill>
                <a:latin typeface="Times New Roman" pitchFamily="18" charset="0"/>
                <a:cs typeface="Times New Roman" pitchFamily="18" charset="0"/>
              </a:rPr>
              <a:t> </a:t>
            </a:r>
            <a:r>
              <a:rPr lang="ru-RU" sz="2000" i="1" dirty="0" err="1">
                <a:solidFill>
                  <a:srgbClr val="FF0000"/>
                </a:solidFill>
                <a:latin typeface="Times New Roman" pitchFamily="18" charset="0"/>
                <a:cs typeface="Times New Roman" pitchFamily="18" charset="0"/>
              </a:rPr>
              <a:t>Силата</a:t>
            </a:r>
            <a:r>
              <a:rPr lang="ru-RU" sz="2000" i="1" dirty="0">
                <a:solidFill>
                  <a:srgbClr val="FF0000"/>
                </a:solidFill>
                <a:latin typeface="Times New Roman" pitchFamily="18" charset="0"/>
                <a:cs typeface="Times New Roman" pitchFamily="18" charset="0"/>
              </a:rPr>
              <a:t> на </a:t>
            </a:r>
            <a:r>
              <a:rPr lang="ru-RU" sz="2000" i="1" dirty="0" err="1">
                <a:solidFill>
                  <a:srgbClr val="FF0000"/>
                </a:solidFill>
                <a:latin typeface="Times New Roman" pitchFamily="18" charset="0"/>
                <a:cs typeface="Times New Roman" pitchFamily="18" charset="0"/>
              </a:rPr>
              <a:t>триене</a:t>
            </a:r>
            <a:r>
              <a:rPr lang="ru-RU" sz="2000" i="1" dirty="0">
                <a:solidFill>
                  <a:srgbClr val="FF0000"/>
                </a:solidFill>
                <a:latin typeface="Times New Roman" pitchFamily="18" charset="0"/>
                <a:cs typeface="Times New Roman" pitchFamily="18" charset="0"/>
              </a:rPr>
              <a:t> при </a:t>
            </a:r>
            <a:r>
              <a:rPr lang="ru-RU" sz="2000" i="1" dirty="0" err="1">
                <a:solidFill>
                  <a:srgbClr val="FF0000"/>
                </a:solidFill>
                <a:latin typeface="Times New Roman" pitchFamily="18" charset="0"/>
                <a:cs typeface="Times New Roman" pitchFamily="18" charset="0"/>
              </a:rPr>
              <a:t>плъзгане</a:t>
            </a:r>
            <a:r>
              <a:rPr lang="ru-RU" sz="2000" dirty="0">
                <a:solidFill>
                  <a:srgbClr val="FF0000"/>
                </a:solidFill>
                <a:latin typeface="Times New Roman" pitchFamily="18" charset="0"/>
                <a:cs typeface="Times New Roman" pitchFamily="18" charset="0"/>
              </a:rPr>
              <a:t>  </a:t>
            </a:r>
            <a:r>
              <a:rPr lang="ru-RU" sz="2000" dirty="0" err="1">
                <a:solidFill>
                  <a:srgbClr val="FF0000"/>
                </a:solidFill>
                <a:latin typeface="Times New Roman" pitchFamily="18" charset="0"/>
                <a:cs typeface="Times New Roman" pitchFamily="18" charset="0"/>
              </a:rPr>
              <a:t>зависи</a:t>
            </a:r>
            <a:r>
              <a:rPr lang="ru-RU" sz="2000" dirty="0">
                <a:solidFill>
                  <a:srgbClr val="FF0000"/>
                </a:solidFill>
                <a:latin typeface="Times New Roman" pitchFamily="18" charset="0"/>
                <a:cs typeface="Times New Roman" pitchFamily="18" charset="0"/>
              </a:rPr>
              <a:t> от </a:t>
            </a:r>
            <a:r>
              <a:rPr lang="ru-RU" sz="2000" dirty="0" err="1">
                <a:solidFill>
                  <a:srgbClr val="FF0000"/>
                </a:solidFill>
                <a:latin typeface="Times New Roman" pitchFamily="18" charset="0"/>
                <a:cs typeface="Times New Roman" pitchFamily="18" charset="0"/>
              </a:rPr>
              <a:t>същите</a:t>
            </a:r>
            <a:r>
              <a:rPr lang="ru-RU" sz="2000" dirty="0">
                <a:solidFill>
                  <a:srgbClr val="FF0000"/>
                </a:solidFill>
                <a:latin typeface="Times New Roman" pitchFamily="18" charset="0"/>
                <a:cs typeface="Times New Roman" pitchFamily="18" charset="0"/>
              </a:rPr>
              <a:t> </a:t>
            </a:r>
            <a:r>
              <a:rPr lang="ru-RU" sz="2000" dirty="0" err="1">
                <a:solidFill>
                  <a:srgbClr val="FF0000"/>
                </a:solidFill>
                <a:latin typeface="Times New Roman" pitchFamily="18" charset="0"/>
                <a:cs typeface="Times New Roman" pitchFamily="18" charset="0"/>
              </a:rPr>
              <a:t>фактори</a:t>
            </a:r>
            <a:r>
              <a:rPr lang="ru-RU" sz="2000" dirty="0">
                <a:solidFill>
                  <a:srgbClr val="FF0000"/>
                </a:solidFill>
                <a:latin typeface="Times New Roman" pitchFamily="18" charset="0"/>
                <a:cs typeface="Times New Roman" pitchFamily="18" charset="0"/>
              </a:rPr>
              <a:t>, </a:t>
            </a:r>
          </a:p>
          <a:p>
            <a:pPr algn="ctr"/>
            <a:r>
              <a:rPr lang="ru-RU" sz="2000" dirty="0" err="1">
                <a:solidFill>
                  <a:srgbClr val="FF0000"/>
                </a:solidFill>
                <a:latin typeface="Times New Roman" pitchFamily="18" charset="0"/>
                <a:cs typeface="Times New Roman" pitchFamily="18" charset="0"/>
              </a:rPr>
              <a:t>както</a:t>
            </a:r>
            <a:r>
              <a:rPr lang="ru-RU" sz="2000" dirty="0">
                <a:solidFill>
                  <a:srgbClr val="FF0000"/>
                </a:solidFill>
                <a:latin typeface="Times New Roman" pitchFamily="18" charset="0"/>
                <a:cs typeface="Times New Roman" pitchFamily="18" charset="0"/>
              </a:rPr>
              <a:t> е без </a:t>
            </a:r>
            <a:r>
              <a:rPr lang="ru-RU" sz="2000" dirty="0" err="1">
                <a:solidFill>
                  <a:srgbClr val="FF0000"/>
                </a:solidFill>
                <a:latin typeface="Times New Roman" pitchFamily="18" charset="0"/>
                <a:cs typeface="Times New Roman" pitchFamily="18" charset="0"/>
              </a:rPr>
              <a:t>плъзгане</a:t>
            </a:r>
            <a:r>
              <a:rPr lang="ru-RU" sz="2000" dirty="0">
                <a:solidFill>
                  <a:srgbClr val="FF0000"/>
                </a:solidFill>
                <a:latin typeface="Times New Roman" pitchFamily="18" charset="0"/>
                <a:cs typeface="Times New Roman" pitchFamily="18" charset="0"/>
              </a:rPr>
              <a:t> (статично </a:t>
            </a:r>
            <a:r>
              <a:rPr lang="ru-RU" sz="2000" dirty="0" err="1">
                <a:solidFill>
                  <a:srgbClr val="FF0000"/>
                </a:solidFill>
                <a:latin typeface="Times New Roman" pitchFamily="18" charset="0"/>
                <a:cs typeface="Times New Roman" pitchFamily="18" charset="0"/>
              </a:rPr>
              <a:t>триене</a:t>
            </a:r>
            <a:r>
              <a:rPr lang="ru-RU" sz="2000" dirty="0">
                <a:solidFill>
                  <a:srgbClr val="FF0000"/>
                </a:solidFill>
                <a:latin typeface="Times New Roman" pitchFamily="18" charset="0"/>
                <a:cs typeface="Times New Roman" pitchFamily="18" charset="0"/>
              </a:rPr>
              <a:t>), а именно </a:t>
            </a:r>
            <a:r>
              <a:rPr lang="ru-RU" sz="2000" dirty="0" err="1">
                <a:solidFill>
                  <a:srgbClr val="FF0000"/>
                </a:solidFill>
                <a:latin typeface="Times New Roman" pitchFamily="18" charset="0"/>
                <a:cs typeface="Times New Roman" pitchFamily="18" charset="0"/>
              </a:rPr>
              <a:t>нормалния</a:t>
            </a:r>
            <a:r>
              <a:rPr lang="ru-RU" sz="2000" dirty="0">
                <a:solidFill>
                  <a:srgbClr val="FF0000"/>
                </a:solidFill>
                <a:latin typeface="Times New Roman" pitchFamily="18" charset="0"/>
                <a:cs typeface="Times New Roman" pitchFamily="18" charset="0"/>
              </a:rPr>
              <a:t> натиск </a:t>
            </a:r>
            <a:r>
              <a:rPr lang="en-US" sz="2000" dirty="0">
                <a:solidFill>
                  <a:srgbClr val="FF0000"/>
                </a:solidFill>
                <a:latin typeface="Times New Roman" pitchFamily="18" charset="0"/>
                <a:cs typeface="Times New Roman" pitchFamily="18" charset="0"/>
              </a:rPr>
              <a:t>N </a:t>
            </a:r>
          </a:p>
          <a:p>
            <a:pPr algn="ctr"/>
            <a:r>
              <a:rPr lang="bg-BG" sz="2000" dirty="0">
                <a:solidFill>
                  <a:srgbClr val="FF0000"/>
                </a:solidFill>
                <a:latin typeface="Times New Roman" pitchFamily="18" charset="0"/>
                <a:cs typeface="Times New Roman" pitchFamily="18" charset="0"/>
              </a:rPr>
              <a:t>и коефициента на триене </a:t>
            </a:r>
            <a:r>
              <a:rPr lang="en-US" sz="2000" dirty="0">
                <a:solidFill>
                  <a:srgbClr val="FF0000"/>
                </a:solidFill>
                <a:latin typeface="Times New Roman" pitchFamily="18" charset="0"/>
                <a:cs typeface="Times New Roman" pitchFamily="18" charset="0"/>
              </a:rPr>
              <a:t>k.</a:t>
            </a:r>
            <a:r>
              <a:rPr lang="ru-RU" sz="2000" dirty="0">
                <a:solidFill>
                  <a:srgbClr val="FF0000"/>
                </a:solidFill>
                <a:latin typeface="Times New Roman" pitchFamily="18" charset="0"/>
                <a:cs typeface="Times New Roman" pitchFamily="18" charset="0"/>
              </a:rPr>
              <a:t> </a:t>
            </a:r>
            <a:r>
              <a:rPr lang="ru-RU" sz="2000" dirty="0" err="1">
                <a:solidFill>
                  <a:srgbClr val="FF0000"/>
                </a:solidFill>
                <a:latin typeface="Times New Roman" pitchFamily="18" charset="0"/>
                <a:cs typeface="Times New Roman" pitchFamily="18" charset="0"/>
              </a:rPr>
              <a:t>Тя</a:t>
            </a:r>
            <a:r>
              <a:rPr lang="ru-RU" sz="2000" dirty="0">
                <a:solidFill>
                  <a:srgbClr val="FF0000"/>
                </a:solidFill>
                <a:latin typeface="Times New Roman" pitchFamily="18" charset="0"/>
                <a:cs typeface="Times New Roman" pitchFamily="18" charset="0"/>
              </a:rPr>
              <a:t> е перпендикулярна на нормалния натиск  (</a:t>
            </a:r>
            <a:r>
              <a:rPr lang="en-US" sz="2000" dirty="0">
                <a:solidFill>
                  <a:srgbClr val="FF0000"/>
                </a:solidFill>
                <a:latin typeface="Times New Roman" pitchFamily="18" charset="0"/>
                <a:cs typeface="Times New Roman" pitchFamily="18" charset="0"/>
              </a:rPr>
              <a:t>F</a:t>
            </a:r>
            <a:r>
              <a:rPr lang="bg-BG" sz="2000" baseline="-25000" dirty="0">
                <a:solidFill>
                  <a:srgbClr val="FF0000"/>
                </a:solidFill>
                <a:latin typeface="Times New Roman" pitchFamily="18" charset="0"/>
                <a:cs typeface="Times New Roman" pitchFamily="18" charset="0"/>
              </a:rPr>
              <a:t>тр.</a:t>
            </a:r>
            <a:r>
              <a:rPr lang="ru-RU" sz="2000" dirty="0">
                <a:solidFill>
                  <a:srgbClr val="FF0000"/>
                </a:solidFill>
                <a:latin typeface="Times New Roman" pitchFamily="18" charset="0"/>
                <a:cs typeface="Times New Roman" pitchFamily="18" charset="0"/>
              </a:rPr>
              <a:t>  ┴  </a:t>
            </a:r>
            <a:r>
              <a:rPr lang="en-US" sz="2000" dirty="0">
                <a:solidFill>
                  <a:srgbClr val="FF0000"/>
                </a:solidFill>
                <a:latin typeface="Times New Roman" pitchFamily="18" charset="0"/>
                <a:cs typeface="Times New Roman" pitchFamily="18" charset="0"/>
              </a:rPr>
              <a:t>N</a:t>
            </a:r>
            <a:r>
              <a:rPr lang="ru-RU" sz="2000" dirty="0">
                <a:solidFill>
                  <a:srgbClr val="FF0000"/>
                </a:solidFill>
                <a:latin typeface="Times New Roman" pitchFamily="18" charset="0"/>
                <a:cs typeface="Times New Roman" pitchFamily="18" charset="0"/>
              </a:rPr>
              <a:t>)  и двете сили са с обща приложна точка. </a:t>
            </a:r>
            <a:endParaRPr lang="en-US" sz="2000" dirty="0">
              <a:solidFill>
                <a:srgbClr val="FF0000"/>
              </a:solidFill>
              <a:latin typeface="Times New Roman" pitchFamily="18" charset="0"/>
              <a:cs typeface="Times New Roman" pitchFamily="18" charset="0"/>
            </a:endParaRPr>
          </a:p>
          <a:p>
            <a:pPr algn="ctr"/>
            <a:r>
              <a:rPr lang="en-US" sz="2000" dirty="0">
                <a:solidFill>
                  <a:srgbClr val="FF0000"/>
                </a:solidFill>
                <a:latin typeface="Times New Roman" pitchFamily="18" charset="0"/>
                <a:cs typeface="Times New Roman" pitchFamily="18" charset="0"/>
              </a:rPr>
              <a:t>F=</a:t>
            </a:r>
            <a:r>
              <a:rPr lang="en-US" sz="2000" dirty="0" err="1">
                <a:solidFill>
                  <a:srgbClr val="FF0000"/>
                </a:solidFill>
                <a:latin typeface="Times New Roman" pitchFamily="18" charset="0"/>
                <a:cs typeface="Times New Roman" pitchFamily="18" charset="0"/>
              </a:rPr>
              <a:t>k.N</a:t>
            </a:r>
            <a:r>
              <a:rPr lang="en-US" sz="2000" dirty="0">
                <a:solidFill>
                  <a:srgbClr val="FF0000"/>
                </a:solidFill>
                <a:latin typeface="Times New Roman" pitchFamily="18" charset="0"/>
                <a:cs typeface="Times New Roman" pitchFamily="18" charset="0"/>
              </a:rPr>
              <a:t>,</a:t>
            </a:r>
          </a:p>
          <a:p>
            <a:pPr algn="ctr"/>
            <a:r>
              <a:rPr lang="en-US" dirty="0">
                <a:solidFill>
                  <a:srgbClr val="FF0000"/>
                </a:solidFill>
                <a:latin typeface="Times New Roman" pitchFamily="18" charset="0"/>
                <a:cs typeface="Times New Roman" pitchFamily="18" charset="0"/>
              </a:rPr>
              <a:t>k</a:t>
            </a:r>
            <a:r>
              <a:rPr lang="ru-RU" dirty="0">
                <a:solidFill>
                  <a:srgbClr val="FF0000"/>
                </a:solidFill>
                <a:latin typeface="Times New Roman" pitchFamily="18" charset="0"/>
                <a:cs typeface="Times New Roman" pitchFamily="18" charset="0"/>
              </a:rPr>
              <a:t> – коефициент на триене при </a:t>
            </a:r>
            <a:r>
              <a:rPr lang="ru-RU" dirty="0" err="1">
                <a:solidFill>
                  <a:srgbClr val="FF0000"/>
                </a:solidFill>
                <a:latin typeface="Times New Roman" pitchFamily="18" charset="0"/>
                <a:cs typeface="Times New Roman" pitchFamily="18" charset="0"/>
              </a:rPr>
              <a:t>плъзгане</a:t>
            </a:r>
            <a:r>
              <a:rPr lang="en-US" dirty="0">
                <a:solidFill>
                  <a:srgbClr val="FF0000"/>
                </a:solidFill>
                <a:latin typeface="Times New Roman" pitchFamily="18" charset="0"/>
                <a:cs typeface="Times New Roman" pitchFamily="18" charset="0"/>
              </a:rPr>
              <a:t>, N </a:t>
            </a:r>
            <a:r>
              <a:rPr lang="bg-BG" dirty="0">
                <a:solidFill>
                  <a:srgbClr val="FF0000"/>
                </a:solidFill>
                <a:latin typeface="Times New Roman" pitchFamily="18" charset="0"/>
                <a:cs typeface="Times New Roman" pitchFamily="18" charset="0"/>
              </a:rPr>
              <a:t>– нормален натиск</a:t>
            </a:r>
            <a:endParaRPr lang="ru-RU" dirty="0">
              <a:solidFill>
                <a:srgbClr val="FF0000"/>
              </a:solidFill>
              <a:latin typeface="Times New Roman" pitchFamily="18" charset="0"/>
              <a:cs typeface="Times New Roman" pitchFamily="18" charset="0"/>
            </a:endParaRPr>
          </a:p>
          <a:p>
            <a:pPr algn="ctr"/>
            <a:endParaRPr lang="ru-RU" dirty="0">
              <a:solidFill>
                <a:schemeClr val="accent2"/>
              </a:solidFill>
              <a:latin typeface="Times New Roman" pitchFamily="18" charset="0"/>
              <a:cs typeface="Times New Roman" pitchFamily="18" charset="0"/>
            </a:endParaRPr>
          </a:p>
          <a:p>
            <a:pPr algn="ctr"/>
            <a:r>
              <a:rPr lang="ru-RU" dirty="0">
                <a:latin typeface="Times New Roman" pitchFamily="18" charset="0"/>
                <a:cs typeface="Times New Roman" pitchFamily="18" charset="0"/>
              </a:rPr>
              <a:t>На фигурата са показани профили на триещи се повърхности. По-грубата </a:t>
            </a:r>
            <a:r>
              <a:rPr lang="ru-RU" dirty="0" err="1">
                <a:latin typeface="Times New Roman" pitchFamily="18" charset="0"/>
                <a:cs typeface="Times New Roman" pitchFamily="18" charset="0"/>
              </a:rPr>
              <a:t>повърхност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определя</a:t>
            </a:r>
            <a:r>
              <a:rPr lang="ru-RU" dirty="0">
                <a:latin typeface="Times New Roman" pitchFamily="18" charset="0"/>
                <a:cs typeface="Times New Roman" pitchFamily="18" charset="0"/>
              </a:rPr>
              <a:t> по-голям коефициент на триене. На дясната фигура е показана промяната на силата на триене, която  е по-висока преди започване на </a:t>
            </a:r>
            <a:r>
              <a:rPr lang="ru-RU" dirty="0" err="1">
                <a:latin typeface="Times New Roman" pitchFamily="18" charset="0"/>
                <a:cs typeface="Times New Roman" pitchFamily="18" charset="0"/>
              </a:rPr>
              <a:t>плъзгането</a:t>
            </a:r>
            <a:r>
              <a:rPr lang="ru-RU" dirty="0">
                <a:latin typeface="Times New Roman" pitchFamily="18" charset="0"/>
                <a:cs typeface="Times New Roman" pitchFamily="18" charset="0"/>
              </a:rPr>
              <a:t>  между  </a:t>
            </a:r>
            <a:r>
              <a:rPr lang="ru-RU" dirty="0" err="1">
                <a:latin typeface="Times New Roman" pitchFamily="18" charset="0"/>
                <a:cs typeface="Times New Roman" pitchFamily="18" charset="0"/>
              </a:rPr>
              <a:t>повърхностите</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телата</a:t>
            </a:r>
            <a:r>
              <a:rPr lang="ru-RU" dirty="0">
                <a:latin typeface="Times New Roman" pitchFamily="18" charset="0"/>
                <a:cs typeface="Times New Roman" pitchFamily="18" charset="0"/>
              </a:rPr>
              <a:t>. След започване на </a:t>
            </a:r>
            <a:r>
              <a:rPr lang="ru-RU" dirty="0" err="1">
                <a:latin typeface="Times New Roman" pitchFamily="18" charset="0"/>
                <a:cs typeface="Times New Roman" pitchFamily="18" charset="0"/>
              </a:rPr>
              <a:t>плъзгането</a:t>
            </a:r>
            <a:r>
              <a:rPr lang="ru-RU" dirty="0">
                <a:latin typeface="Times New Roman" pitchFamily="18" charset="0"/>
                <a:cs typeface="Times New Roman" pitchFamily="18" charset="0"/>
              </a:rPr>
              <a:t> се преминава  прага на статичната </a:t>
            </a:r>
            <a:r>
              <a:rPr lang="ru-RU" dirty="0" err="1">
                <a:latin typeface="Times New Roman" pitchFamily="18" charset="0"/>
                <a:cs typeface="Times New Roman" pitchFamily="18" charset="0"/>
              </a:rPr>
              <a:t>задържаща</a:t>
            </a:r>
            <a:r>
              <a:rPr lang="ru-RU" dirty="0">
                <a:latin typeface="Times New Roman" pitchFamily="18" charset="0"/>
                <a:cs typeface="Times New Roman" pitchFamily="18" charset="0"/>
              </a:rPr>
              <a:t> сила на </a:t>
            </a:r>
            <a:r>
              <a:rPr lang="ru-RU" dirty="0" err="1">
                <a:latin typeface="Times New Roman" pitchFamily="18" charset="0"/>
                <a:cs typeface="Times New Roman" pitchFamily="18" charset="0"/>
              </a:rPr>
              <a:t>триене</a:t>
            </a:r>
            <a:r>
              <a:rPr lang="ru-RU" dirty="0">
                <a:latin typeface="Times New Roman" pitchFamily="18" charset="0"/>
                <a:cs typeface="Times New Roman" pitchFamily="18" charset="0"/>
              </a:rPr>
              <a:t> и силата на </a:t>
            </a:r>
            <a:r>
              <a:rPr lang="ru-RU" dirty="0" err="1">
                <a:latin typeface="Times New Roman" pitchFamily="18" charset="0"/>
                <a:cs typeface="Times New Roman" pitchFamily="18" charset="0"/>
              </a:rPr>
              <a:t>триене</a:t>
            </a:r>
            <a:r>
              <a:rPr lang="ru-RU" dirty="0">
                <a:latin typeface="Times New Roman" pitchFamily="18" charset="0"/>
                <a:cs typeface="Times New Roman" pitchFamily="18" charset="0"/>
              </a:rPr>
              <a:t> при </a:t>
            </a:r>
            <a:r>
              <a:rPr lang="ru-RU" dirty="0" err="1">
                <a:latin typeface="Times New Roman" pitchFamily="18" charset="0"/>
                <a:cs typeface="Times New Roman" pitchFamily="18" charset="0"/>
              </a:rPr>
              <a:t>плъзгане</a:t>
            </a:r>
            <a:r>
              <a:rPr lang="ru-RU" dirty="0">
                <a:latin typeface="Times New Roman" pitchFamily="18" charset="0"/>
                <a:cs typeface="Times New Roman" pitchFamily="18" charset="0"/>
              </a:rPr>
              <a:t> е </a:t>
            </a:r>
            <a:r>
              <a:rPr lang="ru-RU" dirty="0" err="1">
                <a:latin typeface="Times New Roman" pitchFamily="18" charset="0"/>
                <a:cs typeface="Times New Roman" pitchFamily="18" charset="0"/>
              </a:rPr>
              <a:t>по-малка</a:t>
            </a:r>
            <a:r>
              <a:rPr lang="ru-RU" dirty="0">
                <a:latin typeface="Times New Roman" pitchFamily="18" charset="0"/>
                <a:cs typeface="Times New Roman" pitchFamily="18" charset="0"/>
              </a:rPr>
              <a:t> от </a:t>
            </a:r>
            <a:r>
              <a:rPr lang="ru-RU" dirty="0" err="1">
                <a:latin typeface="Times New Roman" pitchFamily="18" charset="0"/>
                <a:cs typeface="Times New Roman" pitchFamily="18" charset="0"/>
              </a:rPr>
              <a:t>статичната</a:t>
            </a:r>
            <a:r>
              <a:rPr lang="ru-RU" dirty="0">
                <a:latin typeface="Times New Roman" pitchFamily="18" charset="0"/>
                <a:cs typeface="Times New Roman" pitchFamily="18" charset="0"/>
              </a:rPr>
              <a:t> сила на </a:t>
            </a:r>
            <a:r>
              <a:rPr lang="ru-RU" dirty="0" err="1">
                <a:latin typeface="Times New Roman" pitchFamily="18" charset="0"/>
                <a:cs typeface="Times New Roman" pitchFamily="18" charset="0"/>
              </a:rPr>
              <a:t>триене</a:t>
            </a:r>
            <a:r>
              <a:rPr lang="ru-RU" dirty="0">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Това</a:t>
            </a:r>
            <a:r>
              <a:rPr lang="ru-RU" dirty="0">
                <a:solidFill>
                  <a:srgbClr val="FF0000"/>
                </a:solidFill>
                <a:latin typeface="Times New Roman" pitchFamily="18" charset="0"/>
                <a:cs typeface="Times New Roman" pitchFamily="18" charset="0"/>
              </a:rPr>
              <a:t> е </a:t>
            </a:r>
            <a:r>
              <a:rPr lang="ru-RU" dirty="0" err="1">
                <a:solidFill>
                  <a:srgbClr val="FF0000"/>
                </a:solidFill>
                <a:latin typeface="Times New Roman" pitchFamily="18" charset="0"/>
                <a:cs typeface="Times New Roman" pitchFamily="18" charset="0"/>
              </a:rPr>
              <a:t>така</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заради</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промяната</a:t>
            </a:r>
            <a:r>
              <a:rPr lang="ru-RU" dirty="0">
                <a:solidFill>
                  <a:srgbClr val="FF0000"/>
                </a:solidFill>
                <a:latin typeface="Times New Roman" pitchFamily="18" charset="0"/>
                <a:cs typeface="Times New Roman" pitchFamily="18" charset="0"/>
              </a:rPr>
              <a:t> на </a:t>
            </a:r>
            <a:r>
              <a:rPr lang="ru-RU" dirty="0" err="1">
                <a:solidFill>
                  <a:srgbClr val="FF0000"/>
                </a:solidFill>
                <a:latin typeface="Times New Roman" pitchFamily="18" charset="0"/>
                <a:cs typeface="Times New Roman" pitchFamily="18" charset="0"/>
              </a:rPr>
              <a:t>коефициента</a:t>
            </a:r>
            <a:r>
              <a:rPr lang="ru-RU" dirty="0">
                <a:solidFill>
                  <a:srgbClr val="FF0000"/>
                </a:solidFill>
                <a:latin typeface="Times New Roman" pitchFamily="18" charset="0"/>
                <a:cs typeface="Times New Roman" pitchFamily="18" charset="0"/>
              </a:rPr>
              <a:t> на </a:t>
            </a:r>
            <a:r>
              <a:rPr lang="ru-RU" dirty="0" err="1">
                <a:solidFill>
                  <a:srgbClr val="FF0000"/>
                </a:solidFill>
                <a:latin typeface="Times New Roman" pitchFamily="18" charset="0"/>
                <a:cs typeface="Times New Roman" pitchFamily="18" charset="0"/>
              </a:rPr>
              <a:t>триене</a:t>
            </a:r>
            <a:r>
              <a:rPr lang="ru-RU" dirty="0">
                <a:solidFill>
                  <a:srgbClr val="FF0000"/>
                </a:solidFill>
                <a:latin typeface="Times New Roman" pitchFamily="18" charset="0"/>
                <a:cs typeface="Times New Roman" pitchFamily="18" charset="0"/>
              </a:rPr>
              <a:t> – по </a:t>
            </a:r>
            <a:r>
              <a:rPr lang="ru-RU" dirty="0" err="1">
                <a:solidFill>
                  <a:srgbClr val="FF0000"/>
                </a:solidFill>
                <a:latin typeface="Times New Roman" pitchFamily="18" charset="0"/>
                <a:cs typeface="Times New Roman" pitchFamily="18" charset="0"/>
              </a:rPr>
              <a:t>малък</a:t>
            </a:r>
            <a:r>
              <a:rPr lang="ru-RU" dirty="0">
                <a:solidFill>
                  <a:srgbClr val="FF0000"/>
                </a:solidFill>
                <a:latin typeface="Times New Roman" pitchFamily="18" charset="0"/>
                <a:cs typeface="Times New Roman" pitchFamily="18" charset="0"/>
              </a:rPr>
              <a:t> е при </a:t>
            </a:r>
            <a:r>
              <a:rPr lang="ru-RU" dirty="0" err="1">
                <a:solidFill>
                  <a:srgbClr val="FF0000"/>
                </a:solidFill>
                <a:latin typeface="Times New Roman" pitchFamily="18" charset="0"/>
                <a:cs typeface="Times New Roman" pitchFamily="18" charset="0"/>
              </a:rPr>
              <a:t>плъзгане</a:t>
            </a:r>
            <a:r>
              <a:rPr lang="ru-RU" dirty="0">
                <a:solidFill>
                  <a:srgbClr val="FF0000"/>
                </a:solidFill>
                <a:latin typeface="Times New Roman" pitchFamily="18" charset="0"/>
                <a:cs typeface="Times New Roman" pitchFamily="18" charset="0"/>
              </a:rPr>
              <a:t>!!!.</a:t>
            </a:r>
            <a:endParaRPr lang="bg-BG" dirty="0">
              <a:solidFill>
                <a:srgbClr val="FF0000"/>
              </a:solidFill>
              <a:latin typeface="Times New Roman" pitchFamily="18" charset="0"/>
              <a:cs typeface="Times New Roman" pitchFamily="18" charset="0"/>
            </a:endParaRPr>
          </a:p>
        </p:txBody>
      </p:sp>
      <p:graphicFrame>
        <p:nvGraphicFramePr>
          <p:cNvPr id="1026" name="Object 5"/>
          <p:cNvGraphicFramePr>
            <a:graphicFrameLocks noGrp="1" noChangeAspect="1"/>
          </p:cNvGraphicFramePr>
          <p:nvPr>
            <p:ph sz="half" idx="4294967295"/>
          </p:nvPr>
        </p:nvGraphicFramePr>
        <p:xfrm>
          <a:off x="714348" y="4458691"/>
          <a:ext cx="2431744" cy="2152649"/>
        </p:xfrm>
        <a:graphic>
          <a:graphicData uri="http://schemas.openxmlformats.org/presentationml/2006/ole">
            <mc:AlternateContent xmlns:mc="http://schemas.openxmlformats.org/markup-compatibility/2006">
              <mc:Choice xmlns:v="urn:schemas-microsoft-com:vml" Requires="v">
                <p:oleObj spid="_x0000_s1052" name="Photo Editor Photo" r:id="rId3" imgW="1495634" imgH="1324160" progId="">
                  <p:embed/>
                </p:oleObj>
              </mc:Choice>
              <mc:Fallback>
                <p:oleObj name="Photo Editor Photo" r:id="rId3" imgW="1495634" imgH="1324160" progId="">
                  <p:embed/>
                  <p:pic>
                    <p:nvPicPr>
                      <p:cNvPr id="102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48" y="4458691"/>
                        <a:ext cx="2431744" cy="2152649"/>
                      </a:xfrm>
                      <a:prstGeom prst="rect">
                        <a:avLst/>
                      </a:prstGeom>
                      <a:noFill/>
                      <a:ln>
                        <a:noFill/>
                      </a:ln>
                      <a:effectLst/>
                    </p:spPr>
                  </p:pic>
                </p:oleObj>
              </mc:Fallback>
            </mc:AlternateContent>
          </a:graphicData>
        </a:graphic>
      </p:graphicFrame>
      <p:graphicFrame>
        <p:nvGraphicFramePr>
          <p:cNvPr id="1027" name="Object 7"/>
          <p:cNvGraphicFramePr>
            <a:graphicFrameLocks noGrp="1" noChangeAspect="1"/>
          </p:cNvGraphicFramePr>
          <p:nvPr>
            <p:ph sz="half" idx="4294967295"/>
          </p:nvPr>
        </p:nvGraphicFramePr>
        <p:xfrm>
          <a:off x="6036550" y="4305300"/>
          <a:ext cx="3132137" cy="2552700"/>
        </p:xfrm>
        <a:graphic>
          <a:graphicData uri="http://schemas.openxmlformats.org/presentationml/2006/ole">
            <mc:AlternateContent xmlns:mc="http://schemas.openxmlformats.org/markup-compatibility/2006">
              <mc:Choice xmlns:v="urn:schemas-microsoft-com:vml" Requires="v">
                <p:oleObj spid="_x0000_s1053" name="Photo Editor Photo" r:id="rId5" imgW="1800476" imgH="1467055" progId="">
                  <p:embed/>
                </p:oleObj>
              </mc:Choice>
              <mc:Fallback>
                <p:oleObj name="Photo Editor Photo" r:id="rId5" imgW="1800476" imgH="1467055" progId="">
                  <p:embed/>
                  <p:pic>
                    <p:nvPicPr>
                      <p:cNvPr id="102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6550" y="4305300"/>
                        <a:ext cx="3132137"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 Box 10"/>
          <p:cNvSpPr txBox="1">
            <a:spLocks noChangeArrowheads="1"/>
          </p:cNvSpPr>
          <p:nvPr/>
        </p:nvSpPr>
        <p:spPr bwMode="auto">
          <a:xfrm>
            <a:off x="2973496" y="4580414"/>
            <a:ext cx="1584325" cy="641350"/>
          </a:xfrm>
          <a:prstGeom prst="rect">
            <a:avLst/>
          </a:prstGeom>
          <a:noFill/>
          <a:ln w="9525">
            <a:noFill/>
            <a:miter lim="800000"/>
            <a:headEnd/>
            <a:tailEnd/>
          </a:ln>
        </p:spPr>
        <p:txBody>
          <a:bodyPr>
            <a:spAutoFit/>
          </a:bodyPr>
          <a:lstStyle/>
          <a:p>
            <a:pPr algn="ctr">
              <a:spcBef>
                <a:spcPct val="50000"/>
              </a:spcBef>
            </a:pPr>
            <a:r>
              <a:rPr lang="ru-RU" dirty="0" err="1"/>
              <a:t>Триещи</a:t>
            </a:r>
            <a:r>
              <a:rPr lang="ru-RU" dirty="0"/>
              <a:t> се</a:t>
            </a:r>
            <a:r>
              <a:rPr lang="bg-BG" dirty="0"/>
              <a:t> повърхности</a:t>
            </a:r>
          </a:p>
        </p:txBody>
      </p:sp>
      <p:sp>
        <p:nvSpPr>
          <p:cNvPr id="1030" name="Text Box 11"/>
          <p:cNvSpPr txBox="1">
            <a:spLocks noChangeArrowheads="1"/>
          </p:cNvSpPr>
          <p:nvPr/>
        </p:nvSpPr>
        <p:spPr bwMode="auto">
          <a:xfrm>
            <a:off x="4385225" y="5942012"/>
            <a:ext cx="1657350" cy="915988"/>
          </a:xfrm>
          <a:prstGeom prst="rect">
            <a:avLst/>
          </a:prstGeom>
          <a:noFill/>
          <a:ln w="9525">
            <a:noFill/>
            <a:miter lim="800000"/>
            <a:headEnd/>
            <a:tailEnd/>
          </a:ln>
        </p:spPr>
        <p:txBody>
          <a:bodyPr>
            <a:spAutoFit/>
          </a:bodyPr>
          <a:lstStyle/>
          <a:p>
            <a:pPr algn="ctr">
              <a:spcBef>
                <a:spcPct val="50000"/>
              </a:spcBef>
            </a:pPr>
            <a:r>
              <a:rPr lang="ru-RU" dirty="0"/>
              <a:t>Праг на </a:t>
            </a:r>
            <a:r>
              <a:rPr lang="ru-RU" dirty="0" err="1"/>
              <a:t>приплъзване</a:t>
            </a:r>
            <a:r>
              <a:rPr lang="ru-RU" dirty="0"/>
              <a:t> при </a:t>
            </a:r>
            <a:r>
              <a:rPr lang="ru-RU" dirty="0" err="1"/>
              <a:t>триене</a:t>
            </a:r>
            <a:r>
              <a:rPr lang="ru-RU" dirty="0"/>
              <a:t>   </a:t>
            </a:r>
            <a:endParaRPr lang="bg-BG" dirty="0"/>
          </a:p>
        </p:txBody>
      </p:sp>
      <p:pic>
        <p:nvPicPr>
          <p:cNvPr id="7" name="Picture 6" descr="&amp;Ncy;&amp;acy;&amp;tscy;&amp;icy;&amp;ocy;&amp;ncy;&amp;acy;&amp;lcy;&amp;ncy;&amp;acy; &amp;Scy;&amp;pcy;&amp;ocy;&amp;rcy;&amp;tcy;&amp;ncy;&amp;acy; &amp;Acy;&amp;kcy;&amp;acy;&amp;dcy;&amp;iecy;&amp;mcy;&amp;icy;&amp;yacy; (&amp;Ncy;&amp;Scy;&amp;Acy;) &quot;&amp;Vcy;&amp;acy;&amp;scy;&amp;icy;&amp;lcy; &amp;Lcy;&amp;iecy;&amp;vcy;&amp;scy;&amp;kcy;&amp;icy;&quot;"/>
          <p:cNvPicPr>
            <a:picLocks noChangeAspect="1" noChangeArrowheads="1"/>
          </p:cNvPicPr>
          <p:nvPr/>
        </p:nvPicPr>
        <p:blipFill>
          <a:blip r:embed="rId7"/>
          <a:srcRect/>
          <a:stretch>
            <a:fillRect/>
          </a:stretch>
        </p:blipFill>
        <p:spPr bwMode="auto">
          <a:xfrm>
            <a:off x="0" y="0"/>
            <a:ext cx="714348" cy="809594"/>
          </a:xfrm>
          <a:prstGeom prst="rect">
            <a:avLst/>
          </a:prstGeom>
          <a:noFill/>
          <a:ln w="9525">
            <a:noFill/>
            <a:miter lim="800000"/>
            <a:headEnd/>
            <a:tailEnd/>
          </a:ln>
        </p:spPr>
      </p:pic>
      <p:pic>
        <p:nvPicPr>
          <p:cNvPr id="8" name="Picture 7" descr="http://www.manager.bg/sites/default/files/mainimages/1_336.jpg"/>
          <p:cNvPicPr>
            <a:picLocks noChangeAspect="1" noChangeArrowheads="1"/>
          </p:cNvPicPr>
          <p:nvPr/>
        </p:nvPicPr>
        <p:blipFill>
          <a:blip r:embed="rId8" cstate="print"/>
          <a:srcRect/>
          <a:stretch>
            <a:fillRect/>
          </a:stretch>
        </p:blipFill>
        <p:spPr bwMode="auto">
          <a:xfrm>
            <a:off x="8274821" y="0"/>
            <a:ext cx="869179" cy="64291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0" y="285728"/>
            <a:ext cx="9144000" cy="2831544"/>
          </a:xfrm>
          <a:prstGeom prst="rect">
            <a:avLst/>
          </a:prstGeom>
          <a:noFill/>
          <a:ln w="9525">
            <a:noFill/>
            <a:miter lim="800000"/>
            <a:headEnd/>
            <a:tailEnd/>
          </a:ln>
        </p:spPr>
        <p:txBody>
          <a:bodyPr>
            <a:spAutoFit/>
          </a:bodyPr>
          <a:lstStyle/>
          <a:p>
            <a:pPr algn="just">
              <a:spcBef>
                <a:spcPts val="0"/>
              </a:spcBef>
            </a:pPr>
            <a:r>
              <a:rPr lang="en-US" sz="2400" dirty="0">
                <a:latin typeface="Times New Roman" pitchFamily="18" charset="0"/>
                <a:cs typeface="Times New Roman" pitchFamily="18" charset="0"/>
              </a:rPr>
              <a:t>                         </a:t>
            </a:r>
            <a:r>
              <a:rPr lang="ru-RU" sz="2200" dirty="0">
                <a:latin typeface="Times New Roman" pitchFamily="18" charset="0"/>
                <a:cs typeface="Times New Roman" pitchFamily="18" charset="0"/>
              </a:rPr>
              <a:t>При поставяне на тялото върху наклонена </a:t>
            </a:r>
            <a:endParaRPr lang="en-US" sz="2200" dirty="0">
              <a:latin typeface="Times New Roman" pitchFamily="18" charset="0"/>
              <a:cs typeface="Times New Roman" pitchFamily="18" charset="0"/>
            </a:endParaRPr>
          </a:p>
          <a:p>
            <a:pPr algn="just">
              <a:spcBef>
                <a:spcPts val="0"/>
              </a:spcBef>
            </a:pPr>
            <a:r>
              <a:rPr lang="ru-RU" sz="2200" dirty="0">
                <a:latin typeface="Times New Roman" pitchFamily="18" charset="0"/>
                <a:cs typeface="Times New Roman" pitchFamily="18" charset="0"/>
              </a:rPr>
              <a:t>повърхност, </a:t>
            </a:r>
            <a:r>
              <a:rPr lang="ru-RU" sz="2200" dirty="0" err="1">
                <a:latin typeface="Times New Roman" pitchFamily="18" charset="0"/>
                <a:cs typeface="Times New Roman" pitchFamily="18" charset="0"/>
              </a:rPr>
              <a:t>теглото</a:t>
            </a:r>
            <a:r>
              <a:rPr lang="ru-RU" sz="2200" dirty="0">
                <a:latin typeface="Times New Roman" pitchFamily="18" charset="0"/>
                <a:cs typeface="Times New Roman" pitchFamily="18" charset="0"/>
              </a:rPr>
              <a:t> </a:t>
            </a:r>
            <a:r>
              <a:rPr lang="en-US" sz="2200" dirty="0">
                <a:latin typeface="Times New Roman" pitchFamily="18" charset="0"/>
                <a:cs typeface="Times New Roman" pitchFamily="18" charset="0"/>
              </a:rPr>
              <a:t>(P) </a:t>
            </a:r>
            <a:r>
              <a:rPr lang="ru-RU" sz="2200" dirty="0">
                <a:latin typeface="Times New Roman" pitchFamily="18" charset="0"/>
                <a:cs typeface="Times New Roman" pitchFamily="18" charset="0"/>
              </a:rPr>
              <a:t>се </a:t>
            </a:r>
            <a:r>
              <a:rPr lang="ru-RU" sz="2200" dirty="0" err="1">
                <a:latin typeface="Times New Roman" pitchFamily="18" charset="0"/>
                <a:cs typeface="Times New Roman" pitchFamily="18" charset="0"/>
              </a:rPr>
              <a:t>разлага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разделя</a:t>
            </a:r>
            <a:r>
              <a:rPr lang="ru-RU" sz="2200" dirty="0">
                <a:latin typeface="Times New Roman" pitchFamily="18" charset="0"/>
                <a:cs typeface="Times New Roman" pitchFamily="18" charset="0"/>
              </a:rPr>
              <a:t>) геометрично на две компоненти – едната е перпендикулярна на </a:t>
            </a:r>
            <a:r>
              <a:rPr lang="ru-RU" sz="2200" dirty="0" err="1">
                <a:latin typeface="Times New Roman" pitchFamily="18" charset="0"/>
                <a:cs typeface="Times New Roman" pitchFamily="18" charset="0"/>
              </a:rPr>
              <a:t>наклонената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повърхност</a:t>
            </a:r>
            <a:r>
              <a:rPr lang="en-US" sz="2200" dirty="0">
                <a:latin typeface="Times New Roman" pitchFamily="18" charset="0"/>
                <a:cs typeface="Times New Roman" pitchFamily="18" charset="0"/>
              </a:rPr>
              <a:t> P</a:t>
            </a:r>
            <a:r>
              <a:rPr lang="en-US" sz="2200" baseline="-25000" dirty="0">
                <a:latin typeface="Times New Roman" pitchFamily="18" charset="0"/>
                <a:cs typeface="Times New Roman" pitchFamily="18" charset="0"/>
              </a:rPr>
              <a:t>N</a:t>
            </a:r>
            <a:r>
              <a:rPr lang="en-US" sz="2200" dirty="0">
                <a:latin typeface="Times New Roman" pitchFamily="18" charset="0"/>
                <a:cs typeface="Times New Roman" pitchFamily="18" charset="0"/>
              </a:rPr>
              <a:t> </a:t>
            </a:r>
            <a:r>
              <a:rPr lang="bg-BG" sz="2200" dirty="0">
                <a:latin typeface="Times New Roman" pitchFamily="18" charset="0"/>
                <a:cs typeface="Times New Roman" pitchFamily="18" charset="0"/>
              </a:rPr>
              <a:t>(нормален натиск)</a:t>
            </a:r>
            <a:r>
              <a:rPr lang="ru-RU" sz="2200" dirty="0">
                <a:latin typeface="Times New Roman" pitchFamily="18" charset="0"/>
                <a:cs typeface="Times New Roman" pitchFamily="18" charset="0"/>
              </a:rPr>
              <a:t>, а другата е успоредна на </a:t>
            </a:r>
            <a:r>
              <a:rPr lang="ru-RU" sz="2200" dirty="0" err="1">
                <a:latin typeface="Times New Roman" pitchFamily="18" charset="0"/>
                <a:cs typeface="Times New Roman" pitchFamily="18" charset="0"/>
              </a:rPr>
              <a:t>нея</a:t>
            </a:r>
            <a:r>
              <a:rPr lang="en-US" sz="2200" dirty="0">
                <a:latin typeface="Times New Roman" pitchFamily="18" charset="0"/>
                <a:cs typeface="Times New Roman" pitchFamily="18" charset="0"/>
              </a:rPr>
              <a:t> Pt</a:t>
            </a:r>
            <a:r>
              <a:rPr lang="bg-BG" sz="2200" dirty="0">
                <a:latin typeface="Times New Roman" pitchFamily="18" charset="0"/>
                <a:cs typeface="Times New Roman" pitchFamily="18" charset="0"/>
              </a:rPr>
              <a:t> (движеща за тялото по наклона)</a:t>
            </a:r>
            <a:r>
              <a:rPr lang="ru-RU" sz="2200" dirty="0">
                <a:latin typeface="Times New Roman" pitchFamily="18" charset="0"/>
                <a:cs typeface="Times New Roman" pitchFamily="18" charset="0"/>
              </a:rPr>
              <a:t>. При </a:t>
            </a:r>
            <a:r>
              <a:rPr lang="bg-BG" sz="2200" dirty="0">
                <a:latin typeface="Times New Roman" pitchFamily="18" charset="0"/>
                <a:cs typeface="Times New Roman" pitchFamily="18" charset="0"/>
              </a:rPr>
              <a:t>увеличаване на наклона </a:t>
            </a:r>
            <a:r>
              <a:rPr lang="en-US" sz="2200" dirty="0">
                <a:latin typeface="Times New Roman" pitchFamily="18" charset="0"/>
                <a:cs typeface="Times New Roman" pitchFamily="18" charset="0"/>
              </a:rPr>
              <a:t>(</a:t>
            </a:r>
            <a:r>
              <a:rPr lang="bg-BG" sz="2200" dirty="0">
                <a:latin typeface="Times New Roman" pitchFamily="18" charset="0"/>
                <a:cs typeface="Times New Roman" pitchFamily="18" charset="0"/>
              </a:rPr>
              <a:t>ъгъл </a:t>
            </a:r>
            <a:r>
              <a:rPr lang="en-US" sz="2200" dirty="0">
                <a:latin typeface="Times New Roman" pitchFamily="18" charset="0"/>
                <a:cs typeface="Times New Roman" pitchFamily="18" charset="0"/>
              </a:rPr>
              <a:t>α</a:t>
            </a:r>
            <a:r>
              <a:rPr lang="bg-BG" sz="2200" dirty="0">
                <a:latin typeface="Times New Roman" pitchFamily="18" charset="0"/>
                <a:cs typeface="Times New Roman" pitchFamily="18" charset="0"/>
              </a:rPr>
              <a:t>)</a:t>
            </a:r>
            <a:r>
              <a:rPr lang="ru-RU" sz="2200" dirty="0">
                <a:latin typeface="Times New Roman" pitchFamily="18" charset="0"/>
                <a:cs typeface="Times New Roman" pitchFamily="18" charset="0"/>
              </a:rPr>
              <a:t>  до достигане на вертикално положение, силата на нормалния натиск </a:t>
            </a:r>
            <a:r>
              <a:rPr lang="ru-RU" sz="2200" dirty="0" err="1">
                <a:latin typeface="Times New Roman" pitchFamily="18" charset="0"/>
                <a:cs typeface="Times New Roman" pitchFamily="18" charset="0"/>
              </a:rPr>
              <a:t>намалява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което</a:t>
            </a:r>
            <a:r>
              <a:rPr lang="ru-RU" sz="2200" dirty="0">
                <a:latin typeface="Times New Roman" pitchFamily="18" charset="0"/>
                <a:cs typeface="Times New Roman" pitchFamily="18" charset="0"/>
              </a:rPr>
              <a:t> води до </a:t>
            </a:r>
            <a:r>
              <a:rPr lang="ru-RU" sz="2200" dirty="0" err="1">
                <a:latin typeface="Times New Roman" pitchFamily="18" charset="0"/>
                <a:cs typeface="Times New Roman" pitchFamily="18" charset="0"/>
              </a:rPr>
              <a:t>намаляване</a:t>
            </a:r>
            <a:r>
              <a:rPr lang="ru-RU" sz="2200" dirty="0">
                <a:latin typeface="Times New Roman" pitchFamily="18" charset="0"/>
                <a:cs typeface="Times New Roman" pitchFamily="18" charset="0"/>
              </a:rPr>
              <a:t> на силата на триене (показано във формулата за силата на </a:t>
            </a:r>
            <a:r>
              <a:rPr lang="ru-RU" sz="2200" dirty="0" err="1">
                <a:latin typeface="Times New Roman" pitchFamily="18" charset="0"/>
                <a:cs typeface="Times New Roman" pitchFamily="18" charset="0"/>
              </a:rPr>
              <a:t>триене</a:t>
            </a:r>
            <a:r>
              <a:rPr lang="ru-RU" sz="2200" dirty="0">
                <a:latin typeface="Times New Roman" pitchFamily="18" charset="0"/>
                <a:cs typeface="Times New Roman" pitchFamily="18" charset="0"/>
              </a:rPr>
              <a:t>).</a:t>
            </a:r>
            <a:r>
              <a:rPr lang="bg-BG" sz="2200" dirty="0">
                <a:latin typeface="Times New Roman" pitchFamily="18" charset="0"/>
                <a:cs typeface="Times New Roman" pitchFamily="18" charset="0"/>
              </a:rPr>
              <a:t> </a:t>
            </a:r>
          </a:p>
        </p:txBody>
      </p:sp>
      <p:sp>
        <p:nvSpPr>
          <p:cNvPr id="3076" name="Text Box 10"/>
          <p:cNvSpPr txBox="1">
            <a:spLocks noChangeArrowheads="1"/>
          </p:cNvSpPr>
          <p:nvPr/>
        </p:nvSpPr>
        <p:spPr bwMode="auto">
          <a:xfrm>
            <a:off x="5379915" y="5877272"/>
            <a:ext cx="3743325" cy="366712"/>
          </a:xfrm>
          <a:prstGeom prst="rect">
            <a:avLst/>
          </a:prstGeom>
          <a:noFill/>
          <a:ln w="9525">
            <a:noFill/>
            <a:miter lim="800000"/>
            <a:headEnd/>
            <a:tailEnd/>
          </a:ln>
        </p:spPr>
        <p:txBody>
          <a:bodyPr>
            <a:spAutoFit/>
          </a:bodyPr>
          <a:lstStyle/>
          <a:p>
            <a:pPr>
              <a:spcBef>
                <a:spcPct val="50000"/>
              </a:spcBef>
            </a:pPr>
            <a:r>
              <a:rPr lang="ru-RU" dirty="0">
                <a:latin typeface="Times New Roman" pitchFamily="18" charset="0"/>
                <a:cs typeface="Times New Roman" pitchFamily="18" charset="0"/>
              </a:rPr>
              <a:t>Триене при плъзгане   </a:t>
            </a:r>
            <a:r>
              <a:rPr lang="ru-RU" dirty="0"/>
              <a:t>                </a:t>
            </a:r>
            <a:endParaRPr lang="bg-BG" dirty="0"/>
          </a:p>
        </p:txBody>
      </p:sp>
      <p:pic>
        <p:nvPicPr>
          <p:cNvPr id="5" name="Picture 4" descr="&amp;Ncy;&amp;acy;&amp;tscy;&amp;icy;&amp;ocy;&amp;ncy;&amp;acy;&amp;lcy;&amp;ncy;&amp;acy; &amp;Scy;&amp;pcy;&amp;ocy;&amp;rcy;&amp;tcy;&amp;ncy;&amp;acy; &amp;Acy;&amp;kcy;&amp;acy;&amp;dcy;&amp;iecy;&amp;mcy;&amp;icy;&amp;yacy; (&amp;Ncy;&amp;Scy;&amp;Acy;) &quot;&amp;Vcy;&amp;acy;&amp;scy;&amp;icy;&amp;lcy; &amp;Lcy;&amp;iecy;&amp;vcy;&amp;scy;&amp;kcy;&amp;icy;&quot;"/>
          <p:cNvPicPr>
            <a:picLocks noChangeAspect="1" noChangeArrowheads="1"/>
          </p:cNvPicPr>
          <p:nvPr/>
        </p:nvPicPr>
        <p:blipFill>
          <a:blip r:embed="rId2"/>
          <a:srcRect/>
          <a:stretch>
            <a:fillRect/>
          </a:stretch>
        </p:blipFill>
        <p:spPr bwMode="auto">
          <a:xfrm>
            <a:off x="0" y="0"/>
            <a:ext cx="714348" cy="809594"/>
          </a:xfrm>
          <a:prstGeom prst="rect">
            <a:avLst/>
          </a:prstGeom>
          <a:noFill/>
          <a:ln w="9525">
            <a:noFill/>
            <a:miter lim="800000"/>
            <a:headEnd/>
            <a:tailEnd/>
          </a:ln>
        </p:spPr>
      </p:pic>
      <p:pic>
        <p:nvPicPr>
          <p:cNvPr id="6" name="Picture 5" descr="http://www.manager.bg/sites/default/files/mainimages/1_336.jpg"/>
          <p:cNvPicPr>
            <a:picLocks noChangeAspect="1" noChangeArrowheads="1"/>
          </p:cNvPicPr>
          <p:nvPr/>
        </p:nvPicPr>
        <p:blipFill>
          <a:blip r:embed="rId3" cstate="print"/>
          <a:srcRect/>
          <a:stretch>
            <a:fillRect/>
          </a:stretch>
        </p:blipFill>
        <p:spPr bwMode="auto">
          <a:xfrm>
            <a:off x="8274821" y="0"/>
            <a:ext cx="869179" cy="642918"/>
          </a:xfrm>
          <a:prstGeom prst="rect">
            <a:avLst/>
          </a:prstGeom>
          <a:noFill/>
          <a:ln w="9525">
            <a:noFill/>
            <a:miter lim="800000"/>
            <a:headEnd/>
            <a:tailEnd/>
          </a:ln>
        </p:spPr>
      </p:pic>
      <p:pic>
        <p:nvPicPr>
          <p:cNvPr id="3" name="Картина 2">
            <a:extLst>
              <a:ext uri="{FF2B5EF4-FFF2-40B4-BE49-F238E27FC236}">
                <a16:creationId xmlns:a16="http://schemas.microsoft.com/office/drawing/2014/main" id="{3A025BF7-3614-4874-A59A-C054B02FAA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140968"/>
            <a:ext cx="5361978" cy="371703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6075926A-ED0B-412D-836D-C2B82D729B31}"/>
              </a:ext>
            </a:extLst>
          </p:cNvPr>
          <p:cNvSpPr>
            <a:spLocks noChangeArrowheads="1"/>
          </p:cNvSpPr>
          <p:nvPr/>
        </p:nvSpPr>
        <p:spPr bwMode="auto">
          <a:xfrm>
            <a:off x="321469" y="132884"/>
            <a:ext cx="8643938" cy="6063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9pPr>
          </a:lstStyle>
          <a:p>
            <a:pPr indent="449263" algn="ctr" hangingPunct="1">
              <a:lnSpc>
                <a:spcPct val="100000"/>
              </a:lnSpc>
            </a:pPr>
            <a:r>
              <a:rPr lang="bg-BG" altLang="bg-BG" sz="2800" b="1" dirty="0">
                <a:solidFill>
                  <a:srgbClr val="FF0000"/>
                </a:solidFill>
                <a:latin typeface="Times New Roman" panose="02020603050405020304" pitchFamily="18" charset="0"/>
                <a:cs typeface="Times New Roman" panose="02020603050405020304" pitchFamily="18" charset="0"/>
              </a:rPr>
              <a:t>Сили на с</a:t>
            </a:r>
            <a:r>
              <a:rPr lang="en-US" altLang="bg-BG" sz="2800" b="1" dirty="0" err="1">
                <a:solidFill>
                  <a:srgbClr val="FF0000"/>
                </a:solidFill>
                <a:latin typeface="Times New Roman" panose="02020603050405020304" pitchFamily="18" charset="0"/>
                <a:cs typeface="Times New Roman" panose="02020603050405020304" pitchFamily="18" charset="0"/>
              </a:rPr>
              <a:t>ъпротив</a:t>
            </a:r>
            <a:r>
              <a:rPr lang="bg-BG" altLang="bg-BG" sz="2800" b="1" dirty="0">
                <a:solidFill>
                  <a:srgbClr val="FF0000"/>
                </a:solidFill>
                <a:latin typeface="Times New Roman" panose="02020603050405020304" pitchFamily="18" charset="0"/>
                <a:cs typeface="Times New Roman" panose="02020603050405020304" pitchFamily="18" charset="0"/>
              </a:rPr>
              <a:t>ле</a:t>
            </a:r>
            <a:r>
              <a:rPr lang="en-US" altLang="bg-BG" sz="2800" b="1" dirty="0" err="1">
                <a:solidFill>
                  <a:srgbClr val="FF0000"/>
                </a:solidFill>
                <a:latin typeface="Times New Roman" panose="02020603050405020304" pitchFamily="18" charset="0"/>
                <a:cs typeface="Times New Roman" panose="02020603050405020304" pitchFamily="18" charset="0"/>
              </a:rPr>
              <a:t>ние</a:t>
            </a:r>
            <a:r>
              <a:rPr lang="en-US" altLang="bg-BG" sz="2800" b="1" dirty="0">
                <a:solidFill>
                  <a:srgbClr val="FF0000"/>
                </a:solidFill>
                <a:latin typeface="Times New Roman" panose="02020603050405020304" pitchFamily="18" charset="0"/>
                <a:cs typeface="Times New Roman" panose="02020603050405020304" pitchFamily="18" charset="0"/>
              </a:rPr>
              <a:t> </a:t>
            </a:r>
            <a:r>
              <a:rPr lang="en-US" altLang="bg-BG" sz="2800" b="1" dirty="0" err="1">
                <a:solidFill>
                  <a:srgbClr val="FF0000"/>
                </a:solidFill>
                <a:latin typeface="Times New Roman" panose="02020603050405020304" pitchFamily="18" charset="0"/>
                <a:cs typeface="Times New Roman" panose="02020603050405020304" pitchFamily="18" charset="0"/>
              </a:rPr>
              <a:t>на</a:t>
            </a:r>
            <a:r>
              <a:rPr lang="en-US" altLang="bg-BG" sz="2800" b="1" dirty="0">
                <a:solidFill>
                  <a:srgbClr val="FF0000"/>
                </a:solidFill>
                <a:latin typeface="Times New Roman" panose="02020603050405020304" pitchFamily="18" charset="0"/>
                <a:cs typeface="Times New Roman" panose="02020603050405020304" pitchFamily="18" charset="0"/>
              </a:rPr>
              <a:t> </a:t>
            </a:r>
            <a:r>
              <a:rPr lang="en-US" altLang="bg-BG" sz="2800" b="1" dirty="0" err="1">
                <a:solidFill>
                  <a:srgbClr val="FF0000"/>
                </a:solidFill>
                <a:latin typeface="Times New Roman" panose="02020603050405020304" pitchFamily="18" charset="0"/>
                <a:cs typeface="Times New Roman" panose="02020603050405020304" pitchFamily="18" charset="0"/>
              </a:rPr>
              <a:t>средата</a:t>
            </a:r>
            <a:r>
              <a:rPr lang="en-US" altLang="bg-BG" sz="2800" b="1" dirty="0">
                <a:solidFill>
                  <a:srgbClr val="FF0000"/>
                </a:solidFill>
                <a:latin typeface="Times New Roman" panose="02020603050405020304" pitchFamily="18" charset="0"/>
                <a:cs typeface="Times New Roman" panose="02020603050405020304" pitchFamily="18" charset="0"/>
              </a:rPr>
              <a:t> </a:t>
            </a:r>
            <a:endParaRPr kumimoji="0" lang="bg-BG"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p>
          <a:p>
            <a:pPr marL="0" marR="0" lvl="0" indent="449263" algn="just" defTabSz="914400" rtl="0" eaLnBrk="0" fontAlgn="base" latinLnBrk="0" hangingPunct="0">
              <a:lnSpc>
                <a:spcPct val="100000"/>
              </a:lnSpc>
              <a:spcBef>
                <a:spcPct val="0"/>
              </a:spcBef>
              <a:spcAft>
                <a:spcPct val="0"/>
              </a:spcAft>
              <a:buClrTx/>
              <a:buSzTx/>
              <a:buFontTx/>
              <a:buNone/>
              <a:tabLst/>
            </a:pPr>
            <a:r>
              <a:rPr lang="bg-BG" sz="2400" dirty="0">
                <a:latin typeface="Times New Roman" pitchFamily="18" charset="0"/>
                <a:ea typeface="Times New Roman" pitchFamily="18" charset="0"/>
                <a:cs typeface="Times New Roman" pitchFamily="18" charset="0"/>
              </a:rPr>
              <a:t>Движението на всички тела се осъществява в среда. Характеристиките на тази среда формират осъществяването на даденото  движение, определяйки неговата кинематика и динамика.</a:t>
            </a:r>
            <a:endPar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indent="449263" algn="just">
              <a:lnSpc>
                <a:spcPct val="100000"/>
              </a:lnSpc>
            </a:pPr>
            <a:endParaRPr lang="en-US" altLang="bg-BG" sz="2400" dirty="0">
              <a:latin typeface="Times New Roman" panose="02020603050405020304" pitchFamily="18" charset="0"/>
              <a:cs typeface="Times New Roman" panose="02020603050405020304" pitchFamily="18" charset="0"/>
            </a:endParaRPr>
          </a:p>
          <a:p>
            <a:pPr indent="449263" algn="just">
              <a:lnSpc>
                <a:spcPct val="100000"/>
              </a:lnSpc>
            </a:pPr>
            <a:r>
              <a:rPr lang="en-US" altLang="bg-BG" sz="2400" dirty="0" err="1">
                <a:latin typeface="Times New Roman" panose="02020603050405020304" pitchFamily="18" charset="0"/>
                <a:cs typeface="Times New Roman" panose="02020603050405020304" pitchFamily="18" charset="0"/>
              </a:rPr>
              <a:t>Молекулите</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на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произволен</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газ</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заемат</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целия</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предоставен</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им</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обем</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т.е</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обемът</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на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газа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се</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определя</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от</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обема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на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съда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който</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той</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заема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Както</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газовете</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така</a:t>
            </a:r>
            <a:r>
              <a:rPr lang="en-US" altLang="bg-BG" sz="2400" dirty="0">
                <a:latin typeface="Times New Roman" panose="02020603050405020304" pitchFamily="18" charset="0"/>
                <a:cs typeface="Times New Roman" panose="02020603050405020304" pitchFamily="18" charset="0"/>
              </a:rPr>
              <a:t> и </a:t>
            </a:r>
            <a:r>
              <a:rPr lang="en-US" altLang="bg-BG" sz="2400" dirty="0" err="1">
                <a:latin typeface="Times New Roman" panose="02020603050405020304" pitchFamily="18" charset="0"/>
                <a:cs typeface="Times New Roman" panose="02020603050405020304" pitchFamily="18" charset="0"/>
              </a:rPr>
              <a:t>течностите</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приемат</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формата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на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съда</a:t>
            </a:r>
            <a:r>
              <a:rPr lang="en-US" altLang="bg-BG" sz="2400" dirty="0">
                <a:latin typeface="Times New Roman" panose="02020603050405020304" pitchFamily="18" charset="0"/>
                <a:cs typeface="Times New Roman" panose="02020603050405020304" pitchFamily="18" charset="0"/>
              </a:rPr>
              <a:t>, в </a:t>
            </a:r>
            <a:r>
              <a:rPr lang="en-US" altLang="bg-BG" sz="2400" dirty="0" err="1">
                <a:latin typeface="Times New Roman" panose="02020603050405020304" pitchFamily="18" charset="0"/>
                <a:cs typeface="Times New Roman" panose="02020603050405020304" pitchFamily="18" charset="0"/>
              </a:rPr>
              <a:t>който</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се</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намират</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Но</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за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разлика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от</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газовете</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средното</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разстояние</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между</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молекулите</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на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течността</a:t>
            </a:r>
            <a:r>
              <a:rPr lang="en-US" altLang="bg-BG" sz="2400" dirty="0">
                <a:latin typeface="Times New Roman" panose="02020603050405020304" pitchFamily="18" charset="0"/>
                <a:cs typeface="Times New Roman" panose="02020603050405020304" pitchFamily="18" charset="0"/>
              </a:rPr>
              <a:t> е </a:t>
            </a:r>
            <a:r>
              <a:rPr lang="en-US" altLang="bg-BG" sz="2400" dirty="0" err="1">
                <a:latin typeface="Times New Roman" panose="02020603050405020304" pitchFamily="18" charset="0"/>
                <a:cs typeface="Times New Roman" panose="02020603050405020304" pitchFamily="18" charset="0"/>
              </a:rPr>
              <a:t>практически</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постоянно</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поради</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което</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течностите</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притежават</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постоянен</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обем</a:t>
            </a:r>
            <a:r>
              <a:rPr lang="en-US" altLang="bg-BG" sz="2400" dirty="0">
                <a:latin typeface="Times New Roman" panose="02020603050405020304" pitchFamily="18" charset="0"/>
                <a:cs typeface="Times New Roman" panose="02020603050405020304" pitchFamily="18" charset="0"/>
              </a:rPr>
              <a:t>.  </a:t>
            </a:r>
          </a:p>
          <a:p>
            <a:pPr indent="449263" algn="just">
              <a:lnSpc>
                <a:spcPct val="100000"/>
              </a:lnSpc>
            </a:pPr>
            <a:r>
              <a:rPr lang="en-US" altLang="bg-BG" sz="2400" b="1" i="1" dirty="0">
                <a:solidFill>
                  <a:srgbClr val="FF0000"/>
                </a:solidFill>
                <a:latin typeface="Times New Roman" panose="02020603050405020304" pitchFamily="18" charset="0"/>
                <a:cs typeface="Times New Roman" panose="02020603050405020304" pitchFamily="18" charset="0"/>
              </a:rPr>
              <a:t>Def.</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Въздушната</a:t>
            </a:r>
            <a:r>
              <a:rPr lang="en-US" altLang="bg-BG" sz="2400" b="1" dirty="0">
                <a:solidFill>
                  <a:srgbClr val="FF0000"/>
                </a:solidFill>
                <a:latin typeface="Times New Roman" panose="02020603050405020304" pitchFamily="18" charset="0"/>
                <a:cs typeface="Times New Roman" panose="02020603050405020304" pitchFamily="18" charset="0"/>
              </a:rPr>
              <a:t> и </a:t>
            </a:r>
            <a:r>
              <a:rPr lang="en-US" altLang="bg-BG" sz="2400" b="1" dirty="0" err="1">
                <a:solidFill>
                  <a:srgbClr val="FF0000"/>
                </a:solidFill>
                <a:latin typeface="Times New Roman" panose="02020603050405020304" pitchFamily="18" charset="0"/>
                <a:cs typeface="Times New Roman" panose="02020603050405020304" pitchFamily="18" charset="0"/>
              </a:rPr>
              <a:t>водната</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среда</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се</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наричат</a:t>
            </a:r>
            <a:r>
              <a:rPr lang="en-US" altLang="bg-BG" sz="2400" b="1" dirty="0">
                <a:solidFill>
                  <a:srgbClr val="FF0000"/>
                </a:solidFill>
                <a:latin typeface="Times New Roman" panose="02020603050405020304" pitchFamily="18" charset="0"/>
                <a:cs typeface="Times New Roman" panose="02020603050405020304" pitchFamily="18" charset="0"/>
              </a:rPr>
              <a:t> с </a:t>
            </a:r>
            <a:r>
              <a:rPr lang="en-US" altLang="bg-BG" sz="2400" b="1" dirty="0" err="1">
                <a:solidFill>
                  <a:srgbClr val="FF0000"/>
                </a:solidFill>
                <a:latin typeface="Times New Roman" panose="02020603050405020304" pitchFamily="18" charset="0"/>
                <a:cs typeface="Times New Roman" panose="02020603050405020304" pitchFamily="18" charset="0"/>
              </a:rPr>
              <a:t>общото</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понятие</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флуиди</a:t>
            </a:r>
            <a:r>
              <a:rPr lang="en-US" altLang="bg-BG" sz="2400" b="1" dirty="0">
                <a:solidFill>
                  <a:srgbClr val="FF0000"/>
                </a:solidFill>
                <a:latin typeface="Times New Roman" panose="02020603050405020304" pitchFamily="18" charset="0"/>
                <a:cs typeface="Times New Roman" panose="02020603050405020304" pitchFamily="18" charset="0"/>
              </a:rPr>
              <a:t>.</a:t>
            </a:r>
          </a:p>
        </p:txBody>
      </p:sp>
      <p:pic>
        <p:nvPicPr>
          <p:cNvPr id="9218" name="Picture 2">
            <a:extLst>
              <a:ext uri="{FF2B5EF4-FFF2-40B4-BE49-F238E27FC236}">
                <a16:creationId xmlns:a16="http://schemas.microsoft.com/office/drawing/2014/main" id="{27D09A98-9CE8-4FCE-9C6A-71AE5FA7C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2938" cy="728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9" name="Picture 3">
            <a:extLst>
              <a:ext uri="{FF2B5EF4-FFF2-40B4-BE49-F238E27FC236}">
                <a16:creationId xmlns:a16="http://schemas.microsoft.com/office/drawing/2014/main" id="{B4E009F3-09AC-4E0F-A903-53D9AE2BD9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0888" y="0"/>
            <a:ext cx="771525" cy="571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2B57E5EF-EE55-4ADB-B69D-3EFE117D5A6B}"/>
              </a:ext>
            </a:extLst>
          </p:cNvPr>
          <p:cNvSpPr>
            <a:spLocks noChangeArrowheads="1"/>
          </p:cNvSpPr>
          <p:nvPr/>
        </p:nvSpPr>
        <p:spPr bwMode="auto">
          <a:xfrm>
            <a:off x="1038225" y="217488"/>
            <a:ext cx="6765925"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cs typeface="AR PL SungtiL GB" charset="0"/>
              </a:defRPr>
            </a:lvl9pPr>
          </a:lstStyle>
          <a:p>
            <a:pPr algn="ctr" hangingPunct="1">
              <a:lnSpc>
                <a:spcPct val="100000"/>
              </a:lnSpc>
            </a:pPr>
            <a:r>
              <a:rPr lang="en-US" altLang="bg-BG" sz="2400">
                <a:latin typeface="Times New Roman" panose="02020603050405020304" pitchFamily="18" charset="0"/>
                <a:cs typeface="Times New Roman" panose="02020603050405020304" pitchFamily="18" charset="0"/>
              </a:rPr>
              <a:t>Основни параметри на всеки флуид са </a:t>
            </a:r>
            <a:r>
              <a:rPr lang="en-US" altLang="bg-BG" sz="2400" u="sng">
                <a:solidFill>
                  <a:srgbClr val="FF0000"/>
                </a:solidFill>
                <a:latin typeface="Times New Roman" panose="02020603050405020304" pitchFamily="18" charset="0"/>
                <a:cs typeface="Times New Roman" panose="02020603050405020304" pitchFamily="18" charset="0"/>
              </a:rPr>
              <a:t>плътност и </a:t>
            </a:r>
          </a:p>
          <a:p>
            <a:pPr algn="ctr" hangingPunct="1">
              <a:lnSpc>
                <a:spcPct val="100000"/>
              </a:lnSpc>
            </a:pPr>
            <a:r>
              <a:rPr lang="en-US" altLang="bg-BG" sz="2400" u="sng">
                <a:solidFill>
                  <a:srgbClr val="FF0000"/>
                </a:solidFill>
                <a:latin typeface="Times New Roman" panose="02020603050405020304" pitchFamily="18" charset="0"/>
                <a:cs typeface="Times New Roman" panose="02020603050405020304" pitchFamily="18" charset="0"/>
              </a:rPr>
              <a:t>вискозитет</a:t>
            </a:r>
            <a:r>
              <a:rPr lang="en-US" altLang="bg-BG" sz="2400">
                <a:solidFill>
                  <a:srgbClr val="FF0000"/>
                </a:solidFill>
                <a:latin typeface="Times New Roman" panose="02020603050405020304" pitchFamily="18" charset="0"/>
                <a:cs typeface="Times New Roman" panose="02020603050405020304" pitchFamily="18" charset="0"/>
              </a:rPr>
              <a:t>. </a:t>
            </a:r>
          </a:p>
        </p:txBody>
      </p:sp>
      <p:sp>
        <p:nvSpPr>
          <p:cNvPr id="10242" name="Rectangle 2">
            <a:extLst>
              <a:ext uri="{FF2B5EF4-FFF2-40B4-BE49-F238E27FC236}">
                <a16:creationId xmlns:a16="http://schemas.microsoft.com/office/drawing/2014/main" id="{D93E105C-A7BE-43D7-8934-75C3495B8353}"/>
              </a:ext>
            </a:extLst>
          </p:cNvPr>
          <p:cNvSpPr>
            <a:spLocks noChangeArrowheads="1"/>
          </p:cNvSpPr>
          <p:nvPr/>
        </p:nvSpPr>
        <p:spPr bwMode="auto">
          <a:xfrm>
            <a:off x="325438" y="1003300"/>
            <a:ext cx="8532812"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9pPr>
          </a:lstStyle>
          <a:p>
            <a:pPr algn="ctr">
              <a:lnSpc>
                <a:spcPct val="100000"/>
              </a:lnSpc>
            </a:pPr>
            <a:r>
              <a:rPr lang="en-US" altLang="bg-BG" sz="2400" b="1" i="1" dirty="0">
                <a:solidFill>
                  <a:srgbClr val="FF0000"/>
                </a:solidFill>
                <a:latin typeface="Times New Roman" panose="02020603050405020304" pitchFamily="18" charset="0"/>
                <a:cs typeface="Times New Roman" panose="02020603050405020304" pitchFamily="18" charset="0"/>
              </a:rPr>
              <a:t>Def</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Плътността</a:t>
            </a:r>
            <a:r>
              <a:rPr lang="en-US" altLang="bg-BG" sz="2400" b="1" dirty="0">
                <a:solidFill>
                  <a:srgbClr val="FF0000"/>
                </a:solidFill>
                <a:latin typeface="Times New Roman" panose="02020603050405020304" pitchFamily="18" charset="0"/>
                <a:cs typeface="Times New Roman" panose="02020603050405020304" pitchFamily="18" charset="0"/>
              </a:rPr>
              <a:t> ρ </a:t>
            </a:r>
            <a:r>
              <a:rPr lang="en-US" altLang="bg-BG" sz="2400" b="1" dirty="0" err="1">
                <a:solidFill>
                  <a:srgbClr val="FF0000"/>
                </a:solidFill>
                <a:latin typeface="Times New Roman" panose="02020603050405020304" pitchFamily="18" charset="0"/>
                <a:cs typeface="Times New Roman" panose="02020603050405020304" pitchFamily="18" charset="0"/>
              </a:rPr>
              <a:t>представлява</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масата</a:t>
            </a:r>
            <a:r>
              <a:rPr lang="en-US" altLang="bg-BG" sz="2400" b="1" dirty="0">
                <a:solidFill>
                  <a:srgbClr val="FF0000"/>
                </a:solidFill>
                <a:latin typeface="Times New Roman" panose="02020603050405020304" pitchFamily="18" charset="0"/>
                <a:cs typeface="Times New Roman" panose="02020603050405020304" pitchFamily="18" charset="0"/>
              </a:rPr>
              <a:t> в </a:t>
            </a:r>
            <a:r>
              <a:rPr lang="en-US" altLang="bg-BG" sz="2400" b="1" dirty="0" err="1">
                <a:solidFill>
                  <a:srgbClr val="FF0000"/>
                </a:solidFill>
                <a:latin typeface="Times New Roman" panose="02020603050405020304" pitchFamily="18" charset="0"/>
                <a:cs typeface="Times New Roman" panose="02020603050405020304" pitchFamily="18" charset="0"/>
              </a:rPr>
              <a:t>единица</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обем</a:t>
            </a:r>
            <a:r>
              <a:rPr lang="en-US" altLang="bg-BG" sz="2400" b="1" dirty="0">
                <a:solidFill>
                  <a:srgbClr val="FF0000"/>
                </a:solidFill>
                <a:latin typeface="Times New Roman" panose="02020603050405020304" pitchFamily="18" charset="0"/>
                <a:cs typeface="Times New Roman" panose="02020603050405020304" pitchFamily="18" charset="0"/>
              </a:rPr>
              <a:t> и </a:t>
            </a:r>
            <a:r>
              <a:rPr lang="en-US" altLang="bg-BG" sz="2400" b="1" dirty="0" err="1">
                <a:solidFill>
                  <a:srgbClr val="FF0000"/>
                </a:solidFill>
                <a:latin typeface="Times New Roman" panose="02020603050405020304" pitchFamily="18" charset="0"/>
                <a:cs typeface="Times New Roman" panose="02020603050405020304" pitchFamily="18" charset="0"/>
              </a:rPr>
              <a:t>се</a:t>
            </a:r>
            <a:r>
              <a:rPr lang="en-US" altLang="bg-BG" sz="2400" b="1" dirty="0">
                <a:solidFill>
                  <a:srgbClr val="FF0000"/>
                </a:solidFill>
                <a:latin typeface="Times New Roman" panose="02020603050405020304" pitchFamily="18" charset="0"/>
                <a:cs typeface="Times New Roman" panose="02020603050405020304" pitchFamily="18" charset="0"/>
              </a:rPr>
              <a:t> </a:t>
            </a:r>
          </a:p>
          <a:p>
            <a:pPr algn="ctr">
              <a:lnSpc>
                <a:spcPct val="100000"/>
              </a:lnSpc>
            </a:pPr>
            <a:r>
              <a:rPr lang="en-US" altLang="bg-BG" sz="2400" b="1" dirty="0" err="1">
                <a:solidFill>
                  <a:srgbClr val="FF0000"/>
                </a:solidFill>
                <a:latin typeface="Times New Roman" panose="02020603050405020304" pitchFamily="18" charset="0"/>
                <a:cs typeface="Times New Roman" panose="02020603050405020304" pitchFamily="18" charset="0"/>
              </a:rPr>
              <a:t>определя</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като</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разделим</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масата</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на</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обема</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на</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флуида</a:t>
            </a:r>
            <a:r>
              <a:rPr lang="en-US" altLang="bg-BG" sz="2400" b="1" dirty="0">
                <a:solidFill>
                  <a:srgbClr val="FF0000"/>
                </a:solidFill>
                <a:latin typeface="Times New Roman" panose="02020603050405020304" pitchFamily="18" charset="0"/>
                <a:cs typeface="Times New Roman" panose="02020603050405020304" pitchFamily="18" charset="0"/>
              </a:rPr>
              <a:t>: </a:t>
            </a:r>
          </a:p>
        </p:txBody>
      </p:sp>
      <p:sp>
        <p:nvSpPr>
          <p:cNvPr id="10243" name="Rectangle 3">
            <a:extLst>
              <a:ext uri="{FF2B5EF4-FFF2-40B4-BE49-F238E27FC236}">
                <a16:creationId xmlns:a16="http://schemas.microsoft.com/office/drawing/2014/main" id="{066BB5E9-52F5-4842-9093-12D183B91B60}"/>
              </a:ext>
            </a:extLst>
          </p:cNvPr>
          <p:cNvSpPr>
            <a:spLocks noChangeArrowheads="1"/>
          </p:cNvSpPr>
          <p:nvPr/>
        </p:nvSpPr>
        <p:spPr bwMode="auto">
          <a:xfrm>
            <a:off x="0" y="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bg-BG"/>
          </a:p>
        </p:txBody>
      </p:sp>
      <p:pic>
        <p:nvPicPr>
          <p:cNvPr id="10244" name="Picture 4">
            <a:extLst>
              <a:ext uri="{FF2B5EF4-FFF2-40B4-BE49-F238E27FC236}">
                <a16:creationId xmlns:a16="http://schemas.microsoft.com/office/drawing/2014/main" id="{8FEA8BA0-2710-4189-BE7C-8B3F6DCD5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38" y="1785938"/>
            <a:ext cx="1000125" cy="742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5" name="Rectangle 5">
            <a:extLst>
              <a:ext uri="{FF2B5EF4-FFF2-40B4-BE49-F238E27FC236}">
                <a16:creationId xmlns:a16="http://schemas.microsoft.com/office/drawing/2014/main" id="{F5EF0E23-7CEB-46D5-B6CD-5B25A229DA0D}"/>
              </a:ext>
            </a:extLst>
          </p:cNvPr>
          <p:cNvSpPr>
            <a:spLocks noChangeArrowheads="1"/>
          </p:cNvSpPr>
          <p:nvPr/>
        </p:nvSpPr>
        <p:spPr bwMode="auto">
          <a:xfrm>
            <a:off x="500063" y="2500313"/>
            <a:ext cx="828675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9pPr>
          </a:lstStyle>
          <a:p>
            <a:pPr algn="ctr">
              <a:lnSpc>
                <a:spcPct val="100000"/>
              </a:lnSpc>
            </a:pPr>
            <a:r>
              <a:rPr lang="en-US" altLang="bg-BG" sz="2400" b="1" i="1" dirty="0">
                <a:solidFill>
                  <a:srgbClr val="FF0000"/>
                </a:solidFill>
                <a:latin typeface="Times New Roman" panose="02020603050405020304" pitchFamily="18" charset="0"/>
                <a:cs typeface="Times New Roman" panose="02020603050405020304" pitchFamily="18" charset="0"/>
              </a:rPr>
              <a:t>Def.</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Вискозитет</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вътрешно</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триене</a:t>
            </a:r>
            <a:r>
              <a:rPr lang="en-US" altLang="bg-BG" sz="2400" b="1" dirty="0">
                <a:solidFill>
                  <a:srgbClr val="FF0000"/>
                </a:solidFill>
                <a:latin typeface="Times New Roman" panose="02020603050405020304" pitchFamily="18" charset="0"/>
                <a:cs typeface="Times New Roman" panose="02020603050405020304" pitchFamily="18" charset="0"/>
              </a:rPr>
              <a:t>, η) е </a:t>
            </a:r>
            <a:r>
              <a:rPr lang="en-US" altLang="bg-BG" sz="2400" b="1" dirty="0" err="1">
                <a:solidFill>
                  <a:srgbClr val="FF0000"/>
                </a:solidFill>
                <a:latin typeface="Times New Roman" panose="02020603050405020304" pitchFamily="18" charset="0"/>
                <a:cs typeface="Times New Roman" panose="02020603050405020304" pitchFamily="18" charset="0"/>
              </a:rPr>
              <a:t>свойството</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на</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реалните</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течности</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да</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оказват</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съпротивление</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при</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течение</a:t>
            </a:r>
            <a:r>
              <a:rPr lang="en-US" altLang="bg-BG" sz="2400" b="1" dirty="0">
                <a:solidFill>
                  <a:srgbClr val="FF0000"/>
                </a:solidFill>
                <a:latin typeface="Times New Roman" panose="02020603050405020304" pitchFamily="18" charset="0"/>
                <a:cs typeface="Times New Roman" panose="02020603050405020304" pitchFamily="18" charset="0"/>
              </a:rPr>
              <a:t>. </a:t>
            </a:r>
          </a:p>
        </p:txBody>
      </p:sp>
      <p:pic>
        <p:nvPicPr>
          <p:cNvPr id="10246" name="Picture 6">
            <a:extLst>
              <a:ext uri="{FF2B5EF4-FFF2-40B4-BE49-F238E27FC236}">
                <a16:creationId xmlns:a16="http://schemas.microsoft.com/office/drawing/2014/main" id="{6BDD38F9-CDE4-421D-8B50-9638C96B93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75" y="3286125"/>
            <a:ext cx="8018463" cy="3571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7" name="Picture 7">
            <a:extLst>
              <a:ext uri="{FF2B5EF4-FFF2-40B4-BE49-F238E27FC236}">
                <a16:creationId xmlns:a16="http://schemas.microsoft.com/office/drawing/2014/main" id="{17E943AD-ACA6-4391-80FC-E3CB69473B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42938" cy="728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8" name="Picture 8">
            <a:extLst>
              <a:ext uri="{FF2B5EF4-FFF2-40B4-BE49-F238E27FC236}">
                <a16:creationId xmlns:a16="http://schemas.microsoft.com/office/drawing/2014/main" id="{F3C6B8BB-3DB2-4EBA-B187-E7EE0938A3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0888" y="0"/>
            <a:ext cx="771525" cy="571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07D9392A-CE34-46B5-A17E-DEE0B3D43F54}"/>
              </a:ext>
            </a:extLst>
          </p:cNvPr>
          <p:cNvSpPr>
            <a:spLocks noChangeArrowheads="1"/>
          </p:cNvSpPr>
          <p:nvPr/>
        </p:nvSpPr>
        <p:spPr bwMode="auto">
          <a:xfrm>
            <a:off x="714375" y="1071563"/>
            <a:ext cx="8001000" cy="41535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AR PL SungtiL GB" charset="0"/>
              </a:defRPr>
            </a:lvl9pPr>
          </a:lstStyle>
          <a:p>
            <a:pPr indent="449263" algn="just">
              <a:lnSpc>
                <a:spcPct val="100000"/>
              </a:lnSpc>
            </a:pPr>
            <a:r>
              <a:rPr lang="en-US" altLang="bg-BG" sz="2400" dirty="0" err="1">
                <a:latin typeface="Times New Roman" panose="02020603050405020304" pitchFamily="18" charset="0"/>
                <a:cs typeface="Times New Roman" panose="02020603050405020304" pitchFamily="18" charset="0"/>
              </a:rPr>
              <a:t>При</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движението</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си</a:t>
            </a:r>
            <a:r>
              <a:rPr lang="en-US" altLang="bg-BG" sz="2400" dirty="0">
                <a:latin typeface="Times New Roman" panose="02020603050405020304" pitchFamily="18" charset="0"/>
                <a:cs typeface="Times New Roman" panose="02020603050405020304" pitchFamily="18" charset="0"/>
              </a:rPr>
              <a:t> в </a:t>
            </a:r>
            <a:r>
              <a:rPr lang="en-US" altLang="bg-BG" sz="2400" dirty="0" err="1">
                <a:latin typeface="Times New Roman" panose="02020603050405020304" pitchFamily="18" charset="0"/>
                <a:cs typeface="Times New Roman" panose="02020603050405020304" pitchFamily="18" charset="0"/>
              </a:rPr>
              <a:t>дадена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среда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телата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изпитват</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два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вида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сили</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на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въздействие</a:t>
            </a:r>
            <a:r>
              <a:rPr lang="en-US" altLang="bg-BG" sz="2400" dirty="0">
                <a:latin typeface="Times New Roman" panose="02020603050405020304" pitchFamily="18" charset="0"/>
                <a:cs typeface="Times New Roman" panose="02020603050405020304" pitchFamily="18" charset="0"/>
              </a:rPr>
              <a:t> – </a:t>
            </a:r>
            <a:r>
              <a:rPr lang="en-US" altLang="bg-BG" sz="2400" dirty="0" err="1">
                <a:latin typeface="Times New Roman" panose="02020603050405020304" pitchFamily="18" charset="0"/>
                <a:cs typeface="Times New Roman" panose="02020603050405020304" pitchFamily="18" charset="0"/>
              </a:rPr>
              <a:t>подемна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сила</a:t>
            </a:r>
            <a:r>
              <a:rPr lang="en-US" altLang="bg-BG" sz="2400" dirty="0">
                <a:latin typeface="Times New Roman" panose="02020603050405020304" pitchFamily="18" charset="0"/>
                <a:cs typeface="Times New Roman" panose="02020603050405020304" pitchFamily="18" charset="0"/>
              </a:rPr>
              <a:t> и </a:t>
            </a:r>
            <a:r>
              <a:rPr lang="en-US" altLang="bg-BG" sz="2400" dirty="0" err="1">
                <a:latin typeface="Times New Roman" panose="02020603050405020304" pitchFamily="18" charset="0"/>
                <a:cs typeface="Times New Roman" panose="02020603050405020304" pitchFamily="18" charset="0"/>
              </a:rPr>
              <a:t>съпротивителна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сила</a:t>
            </a:r>
            <a:r>
              <a:rPr lang="en-US" altLang="bg-BG" sz="2400" dirty="0">
                <a:latin typeface="Times New Roman" panose="02020603050405020304" pitchFamily="18" charset="0"/>
                <a:cs typeface="Times New Roman" panose="02020603050405020304" pitchFamily="18" charset="0"/>
              </a:rPr>
              <a:t>.</a:t>
            </a:r>
          </a:p>
          <a:p>
            <a:pPr indent="449263" algn="just">
              <a:lnSpc>
                <a:spcPct val="100000"/>
              </a:lnSpc>
            </a:pPr>
            <a:endParaRPr lang="en-US" altLang="bg-BG" sz="2400" b="1" dirty="0">
              <a:latin typeface="Times New Roman" panose="02020603050405020304" pitchFamily="18" charset="0"/>
              <a:cs typeface="Times New Roman" panose="02020603050405020304" pitchFamily="18" charset="0"/>
            </a:endParaRPr>
          </a:p>
          <a:p>
            <a:pPr indent="449263" algn="just">
              <a:lnSpc>
                <a:spcPct val="100000"/>
              </a:lnSpc>
            </a:pPr>
            <a:r>
              <a:rPr lang="en-US" altLang="bg-BG" sz="2400" b="1" i="1" dirty="0">
                <a:solidFill>
                  <a:srgbClr val="FF0000"/>
                </a:solidFill>
                <a:latin typeface="Times New Roman" panose="02020603050405020304" pitchFamily="18" charset="0"/>
                <a:cs typeface="Times New Roman" panose="02020603050405020304" pitchFamily="18" charset="0"/>
              </a:rPr>
              <a:t>Def</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Флуид</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чиито</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вътрешно</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триене</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вискозитет</a:t>
            </a:r>
            <a:r>
              <a:rPr lang="en-US" altLang="bg-BG" sz="2400" b="1" dirty="0">
                <a:solidFill>
                  <a:srgbClr val="FF0000"/>
                </a:solidFill>
                <a:latin typeface="Times New Roman" panose="02020603050405020304" pitchFamily="18" charset="0"/>
                <a:cs typeface="Times New Roman" panose="02020603050405020304" pitchFamily="18" charset="0"/>
              </a:rPr>
              <a:t>) и </a:t>
            </a:r>
            <a:r>
              <a:rPr lang="en-US" altLang="bg-BG" sz="2400" b="1" dirty="0" err="1">
                <a:solidFill>
                  <a:srgbClr val="FF0000"/>
                </a:solidFill>
                <a:latin typeface="Times New Roman" panose="02020603050405020304" pitchFamily="18" charset="0"/>
                <a:cs typeface="Times New Roman" panose="02020603050405020304" pitchFamily="18" charset="0"/>
              </a:rPr>
              <a:t>свиваемост</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могат</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да</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се</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пренебрегнат</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се</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нарича</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идеален</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флуид</a:t>
            </a:r>
            <a:r>
              <a:rPr lang="en-US" altLang="bg-BG" sz="2400" b="1" dirty="0">
                <a:solidFill>
                  <a:srgbClr val="FF0000"/>
                </a:solidFill>
                <a:latin typeface="Times New Roman" panose="02020603050405020304" pitchFamily="18" charset="0"/>
                <a:cs typeface="Times New Roman" panose="02020603050405020304" pitchFamily="18" charset="0"/>
              </a:rPr>
              <a:t>.</a:t>
            </a:r>
          </a:p>
          <a:p>
            <a:pPr indent="449263" algn="just">
              <a:lnSpc>
                <a:spcPct val="100000"/>
              </a:lnSpc>
            </a:pPr>
            <a:endParaRPr lang="en-US" altLang="bg-BG" sz="2400" b="1" dirty="0">
              <a:latin typeface="Times New Roman" panose="02020603050405020304" pitchFamily="18" charset="0"/>
              <a:cs typeface="Times New Roman" panose="02020603050405020304" pitchFamily="18" charset="0"/>
            </a:endParaRPr>
          </a:p>
          <a:p>
            <a:pPr indent="449263" algn="just">
              <a:lnSpc>
                <a:spcPct val="100000"/>
              </a:lnSpc>
            </a:pPr>
            <a:r>
              <a:rPr lang="en-US" altLang="bg-BG" sz="2400" b="1" i="1" dirty="0">
                <a:solidFill>
                  <a:srgbClr val="FF0000"/>
                </a:solidFill>
                <a:latin typeface="Times New Roman" panose="02020603050405020304" pitchFamily="18" charset="0"/>
                <a:cs typeface="Times New Roman" panose="02020603050405020304" pitchFamily="18" charset="0"/>
              </a:rPr>
              <a:t>Def.</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Реален</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флуид</a:t>
            </a:r>
            <a:r>
              <a:rPr lang="en-US" altLang="bg-BG" sz="2400" b="1" dirty="0">
                <a:solidFill>
                  <a:srgbClr val="FF0000"/>
                </a:solidFill>
                <a:latin typeface="Times New Roman" panose="02020603050405020304" pitchFamily="18" charset="0"/>
                <a:cs typeface="Times New Roman" panose="02020603050405020304" pitchFamily="18" charset="0"/>
              </a:rPr>
              <a:t> – </a:t>
            </a:r>
            <a:r>
              <a:rPr lang="en-US" altLang="bg-BG" sz="2400" b="1" dirty="0" err="1">
                <a:solidFill>
                  <a:srgbClr val="FF0000"/>
                </a:solidFill>
                <a:latin typeface="Times New Roman" panose="02020603050405020304" pitchFamily="18" charset="0"/>
                <a:cs typeface="Times New Roman" panose="02020603050405020304" pitchFamily="18" charset="0"/>
              </a:rPr>
              <a:t>при</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който</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вътрешното</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триене</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вискозитет</a:t>
            </a:r>
            <a:r>
              <a:rPr lang="en-US" altLang="bg-BG" sz="2400" b="1" dirty="0">
                <a:solidFill>
                  <a:srgbClr val="FF0000"/>
                </a:solidFill>
                <a:latin typeface="Times New Roman" panose="02020603050405020304" pitchFamily="18" charset="0"/>
                <a:cs typeface="Times New Roman" panose="02020603050405020304" pitchFamily="18" charset="0"/>
              </a:rPr>
              <a:t>)  е </a:t>
            </a:r>
            <a:r>
              <a:rPr lang="en-US" altLang="bg-BG" sz="2400" b="1" dirty="0" err="1">
                <a:solidFill>
                  <a:srgbClr val="FF0000"/>
                </a:solidFill>
                <a:latin typeface="Times New Roman" panose="02020603050405020304" pitchFamily="18" charset="0"/>
                <a:cs typeface="Times New Roman" panose="02020603050405020304" pitchFamily="18" charset="0"/>
              </a:rPr>
              <a:t>значително</a:t>
            </a:r>
            <a:r>
              <a:rPr lang="en-US" altLang="bg-BG" sz="2400" b="1" dirty="0">
                <a:solidFill>
                  <a:srgbClr val="FF0000"/>
                </a:solidFill>
                <a:latin typeface="Times New Roman" panose="02020603050405020304" pitchFamily="18" charset="0"/>
                <a:cs typeface="Times New Roman" panose="02020603050405020304" pitchFamily="18" charset="0"/>
              </a:rPr>
              <a:t> и </a:t>
            </a:r>
            <a:r>
              <a:rPr lang="en-US" altLang="bg-BG" sz="2400" b="1" dirty="0" err="1">
                <a:solidFill>
                  <a:srgbClr val="FF0000"/>
                </a:solidFill>
                <a:latin typeface="Times New Roman" panose="02020603050405020304" pitchFamily="18" charset="0"/>
                <a:cs typeface="Times New Roman" panose="02020603050405020304" pitchFamily="18" charset="0"/>
              </a:rPr>
              <a:t>оказва</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влияние</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върху</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движението</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му</a:t>
            </a:r>
            <a:r>
              <a:rPr lang="en-US" altLang="bg-BG" sz="2400" b="1" dirty="0">
                <a:solidFill>
                  <a:srgbClr val="FF0000"/>
                </a:solidFill>
                <a:latin typeface="Times New Roman" panose="02020603050405020304" pitchFamily="18" charset="0"/>
                <a:cs typeface="Times New Roman" panose="02020603050405020304" pitchFamily="18" charset="0"/>
              </a:rPr>
              <a:t>.</a:t>
            </a:r>
          </a:p>
        </p:txBody>
      </p:sp>
      <p:pic>
        <p:nvPicPr>
          <p:cNvPr id="11266" name="Picture 2">
            <a:extLst>
              <a:ext uri="{FF2B5EF4-FFF2-40B4-BE49-F238E27FC236}">
                <a16:creationId xmlns:a16="http://schemas.microsoft.com/office/drawing/2014/main" id="{C08E3C98-7061-444F-AE72-BA8376EC9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2938" cy="728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7" name="Picture 3">
            <a:extLst>
              <a:ext uri="{FF2B5EF4-FFF2-40B4-BE49-F238E27FC236}">
                <a16:creationId xmlns:a16="http://schemas.microsoft.com/office/drawing/2014/main" id="{78DAA42F-5DB3-416A-8B88-13CADA5C02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0888" y="0"/>
            <a:ext cx="771525" cy="571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C0035ECD-C778-4B31-BD3A-EFFDA27F0E50}"/>
              </a:ext>
            </a:extLst>
          </p:cNvPr>
          <p:cNvSpPr>
            <a:spLocks noChangeArrowheads="1"/>
          </p:cNvSpPr>
          <p:nvPr/>
        </p:nvSpPr>
        <p:spPr bwMode="auto">
          <a:xfrm>
            <a:off x="142875" y="529462"/>
            <a:ext cx="8786813" cy="4524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cs typeface="AR PL SungtiL GB" charset="0"/>
              </a:defRPr>
            </a:lvl9pPr>
          </a:lstStyle>
          <a:p>
            <a:pPr algn="ctr" hangingPunct="1">
              <a:lnSpc>
                <a:spcPct val="100000"/>
              </a:lnSpc>
            </a:pPr>
            <a:r>
              <a:rPr lang="en-US" altLang="bg-BG" sz="2400" b="1" dirty="0" err="1">
                <a:latin typeface="Times New Roman" panose="02020603050405020304" pitchFamily="18" charset="0"/>
                <a:cs typeface="Times New Roman" panose="02020603050405020304" pitchFamily="18" charset="0"/>
              </a:rPr>
              <a:t>Парадокс</a:t>
            </a:r>
            <a:r>
              <a:rPr lang="en-US" altLang="bg-BG" sz="2400" b="1" dirty="0">
                <a:latin typeface="Times New Roman" panose="02020603050405020304" pitchFamily="18" charset="0"/>
                <a:cs typeface="Times New Roman" panose="02020603050405020304" pitchFamily="18" charset="0"/>
              </a:rPr>
              <a:t> </a:t>
            </a:r>
            <a:r>
              <a:rPr lang="en-US" altLang="bg-BG" sz="2400" b="1" dirty="0" err="1">
                <a:latin typeface="Times New Roman" panose="02020603050405020304" pitchFamily="18" charset="0"/>
                <a:cs typeface="Times New Roman" panose="02020603050405020304" pitchFamily="18" charset="0"/>
              </a:rPr>
              <a:t>на</a:t>
            </a:r>
            <a:r>
              <a:rPr lang="en-US" altLang="bg-BG" sz="2400" b="1" dirty="0">
                <a:latin typeface="Times New Roman" panose="02020603050405020304" pitchFamily="18" charset="0"/>
                <a:cs typeface="Times New Roman" panose="02020603050405020304" pitchFamily="18" charset="0"/>
              </a:rPr>
              <a:t> </a:t>
            </a:r>
            <a:r>
              <a:rPr lang="en-US" altLang="bg-BG" sz="2400" b="1" dirty="0" err="1">
                <a:latin typeface="Times New Roman" panose="02020603050405020304" pitchFamily="18" charset="0"/>
                <a:cs typeface="Times New Roman" panose="02020603050405020304" pitchFamily="18" charset="0"/>
              </a:rPr>
              <a:t>Ойлер-Д'Аламбер</a:t>
            </a:r>
            <a:r>
              <a:rPr lang="en-US" altLang="bg-BG" sz="2400" b="1" dirty="0">
                <a:latin typeface="Times New Roman" panose="02020603050405020304" pitchFamily="18" charset="0"/>
                <a:cs typeface="Times New Roman" panose="02020603050405020304" pitchFamily="18" charset="0"/>
              </a:rPr>
              <a:t> </a:t>
            </a:r>
            <a:r>
              <a:rPr lang="en-US" altLang="bg-BG" sz="2400" dirty="0">
                <a:latin typeface="Times New Roman" panose="02020603050405020304" pitchFamily="18" charset="0"/>
                <a:cs typeface="Times New Roman" panose="02020603050405020304" pitchFamily="18" charset="0"/>
              </a:rPr>
              <a:t>– </a:t>
            </a:r>
            <a:r>
              <a:rPr lang="en-US" altLang="bg-BG" sz="2400" b="1" dirty="0" err="1">
                <a:latin typeface="Times New Roman" panose="02020603050405020304" pitchFamily="18" charset="0"/>
                <a:cs typeface="Times New Roman" panose="02020603050405020304" pitchFamily="18" charset="0"/>
              </a:rPr>
              <a:t>при</a:t>
            </a:r>
            <a:r>
              <a:rPr lang="en-US" altLang="bg-BG" sz="2400" b="1" dirty="0">
                <a:latin typeface="Times New Roman" panose="02020603050405020304" pitchFamily="18" charset="0"/>
                <a:cs typeface="Times New Roman" panose="02020603050405020304" pitchFamily="18" charset="0"/>
              </a:rPr>
              <a:t> </a:t>
            </a:r>
            <a:r>
              <a:rPr lang="en-US" altLang="bg-BG" sz="2400" b="1" dirty="0" err="1">
                <a:latin typeface="Times New Roman" panose="02020603050405020304" pitchFamily="18" charset="0"/>
                <a:cs typeface="Times New Roman" panose="02020603050405020304" pitchFamily="18" charset="0"/>
              </a:rPr>
              <a:t>движение</a:t>
            </a:r>
            <a:r>
              <a:rPr lang="en-US" altLang="bg-BG" sz="2400" b="1" dirty="0">
                <a:latin typeface="Times New Roman" panose="02020603050405020304" pitchFamily="18" charset="0"/>
                <a:cs typeface="Times New Roman" panose="02020603050405020304" pitchFamily="18" charset="0"/>
              </a:rPr>
              <a:t> в </a:t>
            </a:r>
            <a:r>
              <a:rPr lang="en-US" altLang="bg-BG" sz="2400" b="1" dirty="0" err="1">
                <a:latin typeface="Times New Roman" panose="02020603050405020304" pitchFamily="18" charset="0"/>
                <a:cs typeface="Times New Roman" panose="02020603050405020304" pitchFamily="18" charset="0"/>
              </a:rPr>
              <a:t>идеален</a:t>
            </a:r>
            <a:r>
              <a:rPr lang="en-US" altLang="bg-BG" sz="2400" b="1" dirty="0">
                <a:latin typeface="Times New Roman" panose="02020603050405020304" pitchFamily="18" charset="0"/>
                <a:cs typeface="Times New Roman" panose="02020603050405020304" pitchFamily="18" charset="0"/>
              </a:rPr>
              <a:t> </a:t>
            </a:r>
            <a:r>
              <a:rPr lang="en-US" altLang="bg-BG" sz="2400" b="1" dirty="0" err="1">
                <a:latin typeface="Times New Roman" panose="02020603050405020304" pitchFamily="18" charset="0"/>
                <a:cs typeface="Times New Roman" panose="02020603050405020304" pitchFamily="18" charset="0"/>
              </a:rPr>
              <a:t>флуид</a:t>
            </a:r>
            <a:r>
              <a:rPr lang="en-US" altLang="bg-BG" sz="2400" b="1" dirty="0">
                <a:latin typeface="Times New Roman" panose="02020603050405020304" pitchFamily="18" charset="0"/>
                <a:cs typeface="Times New Roman" panose="02020603050405020304" pitchFamily="18" charset="0"/>
              </a:rPr>
              <a:t>, </a:t>
            </a:r>
            <a:r>
              <a:rPr lang="en-US" altLang="bg-BG" sz="2400" b="1" dirty="0" err="1">
                <a:latin typeface="Times New Roman" panose="02020603050405020304" pitchFamily="18" charset="0"/>
                <a:cs typeface="Times New Roman" panose="02020603050405020304" pitchFamily="18" charset="0"/>
              </a:rPr>
              <a:t>който</a:t>
            </a:r>
            <a:r>
              <a:rPr lang="en-US" altLang="bg-BG" sz="2400" b="1" dirty="0">
                <a:latin typeface="Times New Roman" panose="02020603050405020304" pitchFamily="18" charset="0"/>
                <a:cs typeface="Times New Roman" panose="02020603050405020304" pitchFamily="18" charset="0"/>
              </a:rPr>
              <a:t> </a:t>
            </a:r>
            <a:r>
              <a:rPr lang="en-US" altLang="bg-BG" sz="2400" b="1" dirty="0" err="1">
                <a:latin typeface="Times New Roman" panose="02020603050405020304" pitchFamily="18" charset="0"/>
                <a:cs typeface="Times New Roman" panose="02020603050405020304" pitchFamily="18" charset="0"/>
              </a:rPr>
              <a:t>няма</a:t>
            </a:r>
            <a:r>
              <a:rPr lang="en-US" altLang="bg-BG" sz="2400" b="1" dirty="0">
                <a:latin typeface="Times New Roman" panose="02020603050405020304" pitchFamily="18" charset="0"/>
                <a:cs typeface="Times New Roman" panose="02020603050405020304" pitchFamily="18" charset="0"/>
              </a:rPr>
              <a:t> </a:t>
            </a:r>
            <a:r>
              <a:rPr lang="en-US" altLang="bg-BG" sz="2400" b="1" dirty="0" err="1">
                <a:latin typeface="Times New Roman" panose="02020603050405020304" pitchFamily="18" charset="0"/>
                <a:cs typeface="Times New Roman" panose="02020603050405020304" pitchFamily="18" charset="0"/>
              </a:rPr>
              <a:t>вискозитет</a:t>
            </a:r>
            <a:r>
              <a:rPr lang="en-US" altLang="bg-BG" sz="2400" b="1" dirty="0">
                <a:latin typeface="Times New Roman" panose="02020603050405020304" pitchFamily="18" charset="0"/>
                <a:cs typeface="Times New Roman" panose="02020603050405020304" pitchFamily="18" charset="0"/>
              </a:rPr>
              <a:t>, </a:t>
            </a:r>
            <a:r>
              <a:rPr lang="en-US" altLang="bg-BG" sz="2400" b="1" dirty="0" err="1">
                <a:latin typeface="Times New Roman" panose="02020603050405020304" pitchFamily="18" charset="0"/>
                <a:cs typeface="Times New Roman" panose="02020603050405020304" pitchFamily="18" charset="0"/>
              </a:rPr>
              <a:t>има</a:t>
            </a:r>
            <a:r>
              <a:rPr lang="en-US" altLang="bg-BG" sz="2400" b="1" dirty="0">
                <a:latin typeface="Times New Roman" panose="02020603050405020304" pitchFamily="18" charset="0"/>
                <a:cs typeface="Times New Roman" panose="02020603050405020304" pitchFamily="18" charset="0"/>
              </a:rPr>
              <a:t> </a:t>
            </a:r>
            <a:r>
              <a:rPr lang="en-US" altLang="bg-BG" sz="2400" b="1" dirty="0" err="1">
                <a:latin typeface="Times New Roman" panose="02020603050405020304" pitchFamily="18" charset="0"/>
                <a:cs typeface="Times New Roman" panose="02020603050405020304" pitchFamily="18" charset="0"/>
              </a:rPr>
              <a:t>пълно</a:t>
            </a:r>
            <a:r>
              <a:rPr lang="en-US" altLang="bg-BG" sz="2400" b="1" dirty="0">
                <a:latin typeface="Times New Roman" panose="02020603050405020304" pitchFamily="18" charset="0"/>
                <a:cs typeface="Times New Roman" panose="02020603050405020304" pitchFamily="18" charset="0"/>
              </a:rPr>
              <a:t> </a:t>
            </a:r>
            <a:r>
              <a:rPr lang="en-US" altLang="bg-BG" sz="2400" b="1" dirty="0" err="1">
                <a:latin typeface="Times New Roman" panose="02020603050405020304" pitchFamily="18" charset="0"/>
                <a:cs typeface="Times New Roman" panose="02020603050405020304" pitchFamily="18" charset="0"/>
              </a:rPr>
              <a:t>обтичане</a:t>
            </a:r>
            <a:r>
              <a:rPr lang="en-US" altLang="bg-BG" sz="2400" b="1" dirty="0">
                <a:latin typeface="Times New Roman" panose="02020603050405020304" pitchFamily="18" charset="0"/>
                <a:cs typeface="Times New Roman" panose="02020603050405020304" pitchFamily="18" charset="0"/>
              </a:rPr>
              <a:t> и </a:t>
            </a:r>
            <a:r>
              <a:rPr lang="en-US" altLang="bg-BG" sz="2400" b="1" dirty="0" err="1">
                <a:latin typeface="Times New Roman" panose="02020603050405020304" pitchFamily="18" charset="0"/>
                <a:cs typeface="Times New Roman" panose="02020603050405020304" pitchFamily="18" charset="0"/>
              </a:rPr>
              <a:t>тялото</a:t>
            </a:r>
            <a:r>
              <a:rPr lang="en-US" altLang="bg-BG" sz="2400" b="1" dirty="0">
                <a:latin typeface="Times New Roman" panose="02020603050405020304" pitchFamily="18" charset="0"/>
                <a:cs typeface="Times New Roman" panose="02020603050405020304" pitchFamily="18" charset="0"/>
              </a:rPr>
              <a:t> </a:t>
            </a:r>
            <a:r>
              <a:rPr lang="en-US" altLang="bg-BG" sz="2400" b="1" dirty="0" err="1">
                <a:latin typeface="Times New Roman" panose="02020603050405020304" pitchFamily="18" charset="0"/>
                <a:cs typeface="Times New Roman" panose="02020603050405020304" pitchFamily="18" charset="0"/>
              </a:rPr>
              <a:t>не</a:t>
            </a:r>
            <a:r>
              <a:rPr lang="en-US" altLang="bg-BG" sz="2400" b="1" dirty="0">
                <a:latin typeface="Times New Roman" panose="02020603050405020304" pitchFamily="18" charset="0"/>
                <a:cs typeface="Times New Roman" panose="02020603050405020304" pitchFamily="18" charset="0"/>
              </a:rPr>
              <a:t> </a:t>
            </a:r>
            <a:r>
              <a:rPr lang="en-US" altLang="bg-BG" sz="2400" b="1" dirty="0" err="1">
                <a:latin typeface="Times New Roman" panose="02020603050405020304" pitchFamily="18" charset="0"/>
                <a:cs typeface="Times New Roman" panose="02020603050405020304" pitchFamily="18" charset="0"/>
              </a:rPr>
              <a:t>изпитва</a:t>
            </a:r>
            <a:r>
              <a:rPr lang="en-US" altLang="bg-BG" sz="2400" b="1" dirty="0">
                <a:latin typeface="Times New Roman" panose="02020603050405020304" pitchFamily="18" charset="0"/>
                <a:cs typeface="Times New Roman" panose="02020603050405020304" pitchFamily="18" charset="0"/>
              </a:rPr>
              <a:t> </a:t>
            </a:r>
            <a:r>
              <a:rPr lang="en-US" altLang="bg-BG" sz="2400" b="1" dirty="0" err="1">
                <a:latin typeface="Times New Roman" panose="02020603050405020304" pitchFamily="18" charset="0"/>
                <a:cs typeface="Times New Roman" panose="02020603050405020304" pitchFamily="18" charset="0"/>
              </a:rPr>
              <a:t>никакво</a:t>
            </a:r>
            <a:r>
              <a:rPr lang="en-US" altLang="bg-BG" sz="2400" b="1" dirty="0">
                <a:latin typeface="Times New Roman" panose="02020603050405020304" pitchFamily="18" charset="0"/>
                <a:cs typeface="Times New Roman" panose="02020603050405020304" pitchFamily="18" charset="0"/>
              </a:rPr>
              <a:t> </a:t>
            </a:r>
            <a:r>
              <a:rPr lang="en-US" altLang="bg-BG" sz="2400" b="1" dirty="0" err="1">
                <a:latin typeface="Times New Roman" panose="02020603050405020304" pitchFamily="18" charset="0"/>
                <a:cs typeface="Times New Roman" panose="02020603050405020304" pitchFamily="18" charset="0"/>
              </a:rPr>
              <a:t>съпротивление</a:t>
            </a:r>
            <a:r>
              <a:rPr lang="en-US" altLang="bg-BG" sz="2400" b="1" dirty="0">
                <a:latin typeface="Times New Roman" panose="02020603050405020304" pitchFamily="18" charset="0"/>
                <a:cs typeface="Times New Roman" panose="02020603050405020304" pitchFamily="18" charset="0"/>
              </a:rPr>
              <a:t>.</a:t>
            </a:r>
          </a:p>
          <a:p>
            <a:pPr algn="just">
              <a:lnSpc>
                <a:spcPct val="100000"/>
              </a:lnSpc>
            </a:pPr>
            <a:endParaRPr lang="en-US" altLang="bg-BG" sz="2400" dirty="0">
              <a:latin typeface="Times New Roman" panose="02020603050405020304" pitchFamily="18" charset="0"/>
              <a:cs typeface="Times New Roman" panose="02020603050405020304" pitchFamily="18" charset="0"/>
            </a:endParaRPr>
          </a:p>
          <a:p>
            <a:pPr algn="just">
              <a:lnSpc>
                <a:spcPct val="100000"/>
              </a:lnSpc>
            </a:pPr>
            <a:r>
              <a:rPr lang="en-US" altLang="bg-BG" sz="2400" dirty="0" err="1">
                <a:latin typeface="Times New Roman" panose="02020603050405020304" pitchFamily="18" charset="0"/>
                <a:cs typeface="Times New Roman" panose="02020603050405020304" pitchFamily="18" charset="0"/>
              </a:rPr>
              <a:t>При</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движение</a:t>
            </a:r>
            <a:r>
              <a:rPr lang="en-US" altLang="bg-BG" sz="2400" dirty="0">
                <a:latin typeface="Times New Roman" panose="02020603050405020304" pitchFamily="18" charset="0"/>
                <a:cs typeface="Times New Roman" panose="02020603050405020304" pitchFamily="18" charset="0"/>
              </a:rPr>
              <a:t> в </a:t>
            </a:r>
            <a:r>
              <a:rPr lang="en-US" altLang="bg-BG" sz="2400" dirty="0" err="1">
                <a:latin typeface="Times New Roman" panose="02020603050405020304" pitchFamily="18" charset="0"/>
                <a:cs typeface="Times New Roman" panose="02020603050405020304" pitchFamily="18" charset="0"/>
              </a:rPr>
              <a:t>реален</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флуид</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вискозна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течност</a:t>
            </a:r>
            <a:r>
              <a:rPr lang="bg-BG" altLang="bg-BG" sz="2400" dirty="0">
                <a:latin typeface="Times New Roman" panose="02020603050405020304" pitchFamily="18" charset="0"/>
                <a:cs typeface="Times New Roman" panose="02020603050405020304" pitchFamily="18" charset="0"/>
              </a:rPr>
              <a:t> – въздушна среда, водна среда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поради</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вискозитета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пълното</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обтичане</a:t>
            </a:r>
            <a:r>
              <a:rPr lang="en-US" altLang="bg-BG" sz="2400" dirty="0">
                <a:latin typeface="Times New Roman" panose="02020603050405020304" pitchFamily="18" charset="0"/>
                <a:cs typeface="Times New Roman" panose="02020603050405020304" pitchFamily="18" charset="0"/>
              </a:rPr>
              <a:t> е </a:t>
            </a:r>
            <a:r>
              <a:rPr lang="en-US" altLang="bg-BG" sz="2400" dirty="0" err="1">
                <a:latin typeface="Times New Roman" panose="02020603050405020304" pitchFamily="18" charset="0"/>
                <a:cs typeface="Times New Roman" panose="02020603050405020304" pitchFamily="18" charset="0"/>
              </a:rPr>
              <a:t>невъзможно</a:t>
            </a:r>
            <a:r>
              <a:rPr lang="en-US" altLang="bg-BG" sz="2400" dirty="0">
                <a:latin typeface="Times New Roman" panose="02020603050405020304" pitchFamily="18" charset="0"/>
                <a:cs typeface="Times New Roman" panose="02020603050405020304" pitchFamily="18" charset="0"/>
              </a:rPr>
              <a:t>.</a:t>
            </a:r>
          </a:p>
          <a:p>
            <a:pPr algn="just">
              <a:lnSpc>
                <a:spcPct val="100000"/>
              </a:lnSpc>
            </a:pPr>
            <a:r>
              <a:rPr lang="en-US" altLang="bg-BG" sz="2400" dirty="0">
                <a:latin typeface="Times New Roman" panose="02020603050405020304" pitchFamily="18" charset="0"/>
                <a:cs typeface="Times New Roman" panose="02020603050405020304" pitchFamily="18" charset="0"/>
              </a:rPr>
              <a:t>	</a:t>
            </a:r>
          </a:p>
          <a:p>
            <a:pPr algn="just">
              <a:lnSpc>
                <a:spcPct val="100000"/>
              </a:lnSpc>
            </a:pPr>
            <a:r>
              <a:rPr lang="en-US" altLang="bg-BG" sz="2400" dirty="0">
                <a:latin typeface="Times New Roman" panose="02020603050405020304" pitchFamily="18" charset="0"/>
                <a:cs typeface="Times New Roman" panose="02020603050405020304" pitchFamily="18" charset="0"/>
              </a:rPr>
              <a:t>	</a:t>
            </a:r>
            <a:r>
              <a:rPr lang="en-US" altLang="bg-BG" sz="2400" i="1" dirty="0" smtClean="0">
                <a:solidFill>
                  <a:srgbClr val="FF0000"/>
                </a:solidFill>
                <a:latin typeface="Times New Roman" panose="02020603050405020304" pitchFamily="18" charset="0"/>
                <a:cs typeface="Times New Roman" panose="02020603050405020304" pitchFamily="18" charset="0"/>
              </a:rPr>
              <a:t>Def. </a:t>
            </a:r>
            <a:r>
              <a:rPr lang="en-US" altLang="bg-BG" sz="2400" i="1" dirty="0" err="1" smtClean="0">
                <a:solidFill>
                  <a:srgbClr val="FF0000"/>
                </a:solidFill>
                <a:latin typeface="Times New Roman" panose="02020603050405020304" pitchFamily="18" charset="0"/>
                <a:cs typeface="Times New Roman" panose="02020603050405020304" pitchFamily="18" charset="0"/>
              </a:rPr>
              <a:t>При</a:t>
            </a:r>
            <a:r>
              <a:rPr lang="en-US" altLang="bg-BG" sz="2400" i="1" dirty="0" smtClean="0">
                <a:solidFill>
                  <a:srgbClr val="FF0000"/>
                </a:solidFill>
                <a:latin typeface="Times New Roman" panose="02020603050405020304" pitchFamily="18" charset="0"/>
                <a:cs typeface="Times New Roman" panose="02020603050405020304" pitchFamily="18" charset="0"/>
              </a:rPr>
              <a:t> </a:t>
            </a:r>
            <a:r>
              <a:rPr lang="en-US" altLang="bg-BG" sz="2400" i="1" dirty="0" err="1">
                <a:solidFill>
                  <a:srgbClr val="FF0000"/>
                </a:solidFill>
                <a:latin typeface="Times New Roman" panose="02020603050405020304" pitchFamily="18" charset="0"/>
                <a:cs typeface="Times New Roman" panose="02020603050405020304" pitchFamily="18" charset="0"/>
              </a:rPr>
              <a:t>движение</a:t>
            </a:r>
            <a:r>
              <a:rPr lang="en-US" altLang="bg-BG" sz="2400" i="1" dirty="0">
                <a:solidFill>
                  <a:srgbClr val="FF0000"/>
                </a:solidFill>
                <a:latin typeface="Times New Roman" panose="02020603050405020304" pitchFamily="18" charset="0"/>
                <a:cs typeface="Times New Roman" panose="02020603050405020304" pitchFamily="18" charset="0"/>
              </a:rPr>
              <a:t> на </a:t>
            </a:r>
            <a:r>
              <a:rPr lang="en-US" altLang="bg-BG" sz="2400" i="1" dirty="0" err="1">
                <a:solidFill>
                  <a:srgbClr val="FF0000"/>
                </a:solidFill>
                <a:latin typeface="Times New Roman" panose="02020603050405020304" pitchFamily="18" charset="0"/>
                <a:cs typeface="Times New Roman" panose="02020603050405020304" pitchFamily="18" charset="0"/>
              </a:rPr>
              <a:t>тяло</a:t>
            </a:r>
            <a:r>
              <a:rPr lang="en-US" altLang="bg-BG" sz="2400" i="1" dirty="0">
                <a:solidFill>
                  <a:srgbClr val="FF0000"/>
                </a:solidFill>
                <a:latin typeface="Times New Roman" panose="02020603050405020304" pitchFamily="18" charset="0"/>
                <a:cs typeface="Times New Roman" panose="02020603050405020304" pitchFamily="18" charset="0"/>
              </a:rPr>
              <a:t> </a:t>
            </a:r>
            <a:r>
              <a:rPr lang="en-US" altLang="bg-BG" sz="2400" i="1" dirty="0" err="1">
                <a:solidFill>
                  <a:srgbClr val="FF0000"/>
                </a:solidFill>
                <a:latin typeface="Times New Roman" panose="02020603050405020304" pitchFamily="18" charset="0"/>
                <a:cs typeface="Times New Roman" panose="02020603050405020304" pitchFamily="18" charset="0"/>
              </a:rPr>
              <a:t>във</a:t>
            </a:r>
            <a:r>
              <a:rPr lang="en-US" altLang="bg-BG" sz="2400" i="1" dirty="0">
                <a:solidFill>
                  <a:srgbClr val="FF0000"/>
                </a:solidFill>
                <a:latin typeface="Times New Roman" panose="02020603050405020304" pitchFamily="18" charset="0"/>
                <a:cs typeface="Times New Roman" panose="02020603050405020304" pitchFamily="18" charset="0"/>
              </a:rPr>
              <a:t> </a:t>
            </a:r>
            <a:r>
              <a:rPr lang="en-US" altLang="bg-BG" sz="2400" i="1" dirty="0" err="1">
                <a:solidFill>
                  <a:srgbClr val="FF0000"/>
                </a:solidFill>
                <a:latin typeface="Times New Roman" panose="02020603050405020304" pitchFamily="18" charset="0"/>
                <a:cs typeface="Times New Roman" panose="02020603050405020304" pitchFamily="18" charset="0"/>
              </a:rPr>
              <a:t>вода</a:t>
            </a:r>
            <a:r>
              <a:rPr lang="bg-BG" altLang="bg-BG" sz="2400" i="1" dirty="0">
                <a:solidFill>
                  <a:srgbClr val="FF0000"/>
                </a:solidFill>
                <a:latin typeface="Times New Roman" panose="02020603050405020304" pitchFamily="18" charset="0"/>
                <a:cs typeface="Times New Roman" panose="02020603050405020304" pitchFamily="18" charset="0"/>
              </a:rPr>
              <a:t> (по-плътна среда)</a:t>
            </a:r>
            <a:r>
              <a:rPr lang="en-US" altLang="bg-BG" sz="2400" i="1" dirty="0">
                <a:solidFill>
                  <a:srgbClr val="FF0000"/>
                </a:solidFill>
                <a:latin typeface="Times New Roman" panose="02020603050405020304" pitchFamily="18" charset="0"/>
                <a:cs typeface="Times New Roman" panose="02020603050405020304" pitchFamily="18" charset="0"/>
              </a:rPr>
              <a:t>, </a:t>
            </a:r>
            <a:r>
              <a:rPr lang="en-US" altLang="bg-BG" sz="2400" i="1" dirty="0" err="1">
                <a:solidFill>
                  <a:srgbClr val="FF0000"/>
                </a:solidFill>
                <a:latin typeface="Times New Roman" panose="02020603050405020304" pitchFamily="18" charset="0"/>
                <a:cs typeface="Times New Roman" panose="02020603050405020304" pitchFamily="18" charset="0"/>
              </a:rPr>
              <a:t>то</a:t>
            </a:r>
            <a:r>
              <a:rPr lang="en-US" altLang="bg-BG" sz="2400" i="1" dirty="0">
                <a:solidFill>
                  <a:srgbClr val="FF0000"/>
                </a:solidFill>
                <a:latin typeface="Times New Roman" panose="02020603050405020304" pitchFamily="18" charset="0"/>
                <a:cs typeface="Times New Roman" panose="02020603050405020304" pitchFamily="18" charset="0"/>
              </a:rPr>
              <a:t> </a:t>
            </a:r>
            <a:r>
              <a:rPr lang="en-US" altLang="bg-BG" sz="2400" i="1" dirty="0" err="1">
                <a:solidFill>
                  <a:srgbClr val="FF0000"/>
                </a:solidFill>
                <a:latin typeface="Times New Roman" panose="02020603050405020304" pitchFamily="18" charset="0"/>
                <a:cs typeface="Times New Roman" panose="02020603050405020304" pitchFamily="18" charset="0"/>
              </a:rPr>
              <a:t>изпитва</a:t>
            </a:r>
            <a:r>
              <a:rPr lang="en-US" altLang="bg-BG" sz="2400" i="1" dirty="0">
                <a:solidFill>
                  <a:srgbClr val="FF0000"/>
                </a:solidFill>
                <a:latin typeface="Times New Roman" panose="02020603050405020304" pitchFamily="18" charset="0"/>
                <a:cs typeface="Times New Roman" panose="02020603050405020304" pitchFamily="18" charset="0"/>
              </a:rPr>
              <a:t> </a:t>
            </a:r>
            <a:r>
              <a:rPr lang="en-US" altLang="bg-BG" sz="2400" i="1" dirty="0" err="1">
                <a:solidFill>
                  <a:srgbClr val="FF0000"/>
                </a:solidFill>
                <a:latin typeface="Times New Roman" panose="02020603050405020304" pitchFamily="18" charset="0"/>
                <a:cs typeface="Times New Roman" panose="02020603050405020304" pitchFamily="18" charset="0"/>
              </a:rPr>
              <a:t>водно</a:t>
            </a:r>
            <a:r>
              <a:rPr lang="en-US" altLang="bg-BG" sz="2400" i="1" dirty="0">
                <a:solidFill>
                  <a:srgbClr val="FF0000"/>
                </a:solidFill>
                <a:latin typeface="Times New Roman" panose="02020603050405020304" pitchFamily="18" charset="0"/>
                <a:cs typeface="Times New Roman" panose="02020603050405020304" pitchFamily="18" charset="0"/>
              </a:rPr>
              <a:t> </a:t>
            </a:r>
            <a:r>
              <a:rPr lang="en-US" altLang="bg-BG" sz="2400" i="1" dirty="0" err="1">
                <a:solidFill>
                  <a:srgbClr val="FF0000"/>
                </a:solidFill>
                <a:latin typeface="Times New Roman" panose="02020603050405020304" pitchFamily="18" charset="0"/>
                <a:cs typeface="Times New Roman" panose="02020603050405020304" pitchFamily="18" charset="0"/>
              </a:rPr>
              <a:t>съпротивление</a:t>
            </a:r>
            <a:r>
              <a:rPr lang="en-US" altLang="bg-BG" sz="2400" i="1" dirty="0">
                <a:solidFill>
                  <a:srgbClr val="FF0000"/>
                </a:solidFill>
                <a:latin typeface="Times New Roman" panose="02020603050405020304" pitchFamily="18" charset="0"/>
                <a:cs typeface="Times New Roman" panose="02020603050405020304" pitchFamily="18" charset="0"/>
              </a:rPr>
              <a:t>, </a:t>
            </a:r>
            <a:r>
              <a:rPr lang="en-US" altLang="bg-BG" sz="2400" i="1" dirty="0" err="1">
                <a:solidFill>
                  <a:srgbClr val="FF0000"/>
                </a:solidFill>
                <a:latin typeface="Times New Roman" panose="02020603050405020304" pitchFamily="18" charset="0"/>
                <a:cs typeface="Times New Roman" panose="02020603050405020304" pitchFamily="18" charset="0"/>
              </a:rPr>
              <a:t>което</a:t>
            </a:r>
            <a:r>
              <a:rPr lang="en-US" altLang="bg-BG" sz="2400" i="1" dirty="0">
                <a:solidFill>
                  <a:srgbClr val="FF0000"/>
                </a:solidFill>
                <a:latin typeface="Times New Roman" panose="02020603050405020304" pitchFamily="18" charset="0"/>
                <a:cs typeface="Times New Roman" panose="02020603050405020304" pitchFamily="18" charset="0"/>
              </a:rPr>
              <a:t> е </a:t>
            </a:r>
            <a:r>
              <a:rPr lang="en-US" altLang="bg-BG" sz="2400" i="1" dirty="0" err="1">
                <a:solidFill>
                  <a:srgbClr val="FF0000"/>
                </a:solidFill>
                <a:latin typeface="Times New Roman" panose="02020603050405020304" pitchFamily="18" charset="0"/>
                <a:cs typeface="Times New Roman" panose="02020603050405020304" pitchFamily="18" charset="0"/>
              </a:rPr>
              <a:t>сума</a:t>
            </a:r>
            <a:r>
              <a:rPr lang="en-US" altLang="bg-BG" sz="2400" i="1" dirty="0">
                <a:solidFill>
                  <a:srgbClr val="FF0000"/>
                </a:solidFill>
                <a:latin typeface="Times New Roman" panose="02020603050405020304" pitchFamily="18" charset="0"/>
                <a:cs typeface="Times New Roman" panose="02020603050405020304" pitchFamily="18" charset="0"/>
              </a:rPr>
              <a:t> </a:t>
            </a:r>
            <a:r>
              <a:rPr lang="en-US" altLang="bg-BG" sz="2400" i="1" dirty="0" err="1">
                <a:solidFill>
                  <a:srgbClr val="FF0000"/>
                </a:solidFill>
                <a:latin typeface="Times New Roman" panose="02020603050405020304" pitchFamily="18" charset="0"/>
                <a:cs typeface="Times New Roman" panose="02020603050405020304" pitchFamily="18" charset="0"/>
              </a:rPr>
              <a:t>от</a:t>
            </a:r>
            <a:r>
              <a:rPr lang="en-US" altLang="bg-BG" sz="2400" i="1" dirty="0">
                <a:solidFill>
                  <a:srgbClr val="FF0000"/>
                </a:solidFill>
                <a:latin typeface="Times New Roman" panose="02020603050405020304" pitchFamily="18" charset="0"/>
                <a:cs typeface="Times New Roman" panose="02020603050405020304" pitchFamily="18" charset="0"/>
              </a:rPr>
              <a:t> </a:t>
            </a:r>
            <a:r>
              <a:rPr lang="en-US" altLang="bg-BG" sz="2400" i="1" dirty="0" err="1">
                <a:solidFill>
                  <a:srgbClr val="FF0000"/>
                </a:solidFill>
                <a:latin typeface="Times New Roman" panose="02020603050405020304" pitchFamily="18" charset="0"/>
                <a:cs typeface="Times New Roman" panose="02020603050405020304" pitchFamily="18" charset="0"/>
              </a:rPr>
              <a:t>три</a:t>
            </a:r>
            <a:r>
              <a:rPr lang="en-US" altLang="bg-BG" sz="2400" i="1" dirty="0">
                <a:solidFill>
                  <a:srgbClr val="FF0000"/>
                </a:solidFill>
                <a:latin typeface="Times New Roman" panose="02020603050405020304" pitchFamily="18" charset="0"/>
                <a:cs typeface="Times New Roman" panose="02020603050405020304" pitchFamily="18" charset="0"/>
              </a:rPr>
              <a:t> </a:t>
            </a:r>
            <a:r>
              <a:rPr lang="en-US" altLang="bg-BG" sz="2400" i="1" dirty="0" err="1">
                <a:solidFill>
                  <a:srgbClr val="FF0000"/>
                </a:solidFill>
                <a:latin typeface="Times New Roman" panose="02020603050405020304" pitchFamily="18" charset="0"/>
                <a:cs typeface="Times New Roman" panose="02020603050405020304" pitchFamily="18" charset="0"/>
              </a:rPr>
              <a:t>типа</a:t>
            </a:r>
            <a:r>
              <a:rPr lang="en-US" altLang="bg-BG" sz="2400" i="1" dirty="0">
                <a:solidFill>
                  <a:srgbClr val="FF0000"/>
                </a:solidFill>
                <a:latin typeface="Times New Roman" panose="02020603050405020304" pitchFamily="18" charset="0"/>
                <a:cs typeface="Times New Roman" panose="02020603050405020304" pitchFamily="18" charset="0"/>
              </a:rPr>
              <a:t> </a:t>
            </a:r>
            <a:r>
              <a:rPr lang="en-US" altLang="bg-BG" sz="2400" i="1" dirty="0" err="1">
                <a:solidFill>
                  <a:srgbClr val="FF0000"/>
                </a:solidFill>
                <a:latin typeface="Times New Roman" panose="02020603050405020304" pitchFamily="18" charset="0"/>
                <a:cs typeface="Times New Roman" panose="02020603050405020304" pitchFamily="18" charset="0"/>
              </a:rPr>
              <a:t>съпротивления</a:t>
            </a:r>
            <a:r>
              <a:rPr lang="en-US" altLang="bg-BG" sz="2400" i="1" dirty="0">
                <a:solidFill>
                  <a:srgbClr val="FF0000"/>
                </a:solidFill>
                <a:latin typeface="Times New Roman" panose="02020603050405020304" pitchFamily="18" charset="0"/>
                <a:cs typeface="Times New Roman" panose="02020603050405020304" pitchFamily="18" charset="0"/>
              </a:rPr>
              <a:t> </a:t>
            </a:r>
            <a:r>
              <a:rPr lang="en-US" altLang="bg-BG" sz="2400" i="1" dirty="0" err="1">
                <a:solidFill>
                  <a:srgbClr val="FF0000"/>
                </a:solidFill>
                <a:latin typeface="Times New Roman" panose="02020603050405020304" pitchFamily="18" charset="0"/>
                <a:cs typeface="Times New Roman" panose="02020603050405020304" pitchFamily="18" charset="0"/>
              </a:rPr>
              <a:t>на</a:t>
            </a:r>
            <a:r>
              <a:rPr lang="en-US" altLang="bg-BG" sz="2400" i="1" dirty="0">
                <a:solidFill>
                  <a:srgbClr val="FF0000"/>
                </a:solidFill>
                <a:latin typeface="Times New Roman" panose="02020603050405020304" pitchFamily="18" charset="0"/>
                <a:cs typeface="Times New Roman" panose="02020603050405020304" pitchFamily="18" charset="0"/>
              </a:rPr>
              <a:t> </a:t>
            </a:r>
            <a:r>
              <a:rPr lang="en-US" altLang="bg-BG" sz="2400" i="1" dirty="0" err="1">
                <a:solidFill>
                  <a:srgbClr val="FF0000"/>
                </a:solidFill>
                <a:latin typeface="Times New Roman" panose="02020603050405020304" pitchFamily="18" charset="0"/>
                <a:cs typeface="Times New Roman" panose="02020603050405020304" pitchFamily="18" charset="0"/>
              </a:rPr>
              <a:t>средата</a:t>
            </a:r>
            <a:r>
              <a:rPr lang="en-US" altLang="bg-BG" sz="2400" i="1" dirty="0">
                <a:solidFill>
                  <a:srgbClr val="FF0000"/>
                </a:solidFill>
                <a:latin typeface="Times New Roman" panose="02020603050405020304" pitchFamily="18" charset="0"/>
                <a:cs typeface="Times New Roman" panose="02020603050405020304" pitchFamily="18" charset="0"/>
              </a:rPr>
              <a:t>:</a:t>
            </a:r>
          </a:p>
          <a:p>
            <a:pPr algn="just">
              <a:lnSpc>
                <a:spcPct val="100000"/>
              </a:lnSpc>
            </a:pPr>
            <a:r>
              <a:rPr lang="en-US" altLang="bg-BG" sz="2400" dirty="0">
                <a:solidFill>
                  <a:srgbClr val="FF0000"/>
                </a:solidFill>
                <a:latin typeface="Times New Roman" panose="02020603050405020304" pitchFamily="18" charset="0"/>
                <a:cs typeface="Times New Roman" panose="02020603050405020304" pitchFamily="18" charset="0"/>
              </a:rPr>
              <a:t>                                      </a:t>
            </a:r>
            <a:r>
              <a:rPr lang="en-US" altLang="bg-BG" sz="2400" b="1" dirty="0">
                <a:solidFill>
                  <a:srgbClr val="FF0000"/>
                </a:solidFill>
                <a:latin typeface="Times New Roman" panose="02020603050405020304" pitchFamily="18" charset="0"/>
                <a:cs typeface="Times New Roman" panose="02020603050405020304" pitchFamily="18" charset="0"/>
              </a:rPr>
              <a:t>F = F</a:t>
            </a:r>
            <a:r>
              <a:rPr lang="en-US" altLang="bg-BG" sz="2400" b="1" baseline="-25000" dirty="0">
                <a:solidFill>
                  <a:srgbClr val="FF0000"/>
                </a:solidFill>
                <a:latin typeface="Times New Roman" panose="02020603050405020304" pitchFamily="18" charset="0"/>
                <a:cs typeface="Times New Roman" panose="02020603050405020304" pitchFamily="18" charset="0"/>
              </a:rPr>
              <a:t>B</a:t>
            </a:r>
            <a:r>
              <a:rPr lang="en-US" altLang="bg-BG" sz="2400" b="1" dirty="0">
                <a:solidFill>
                  <a:srgbClr val="FF0000"/>
                </a:solidFill>
                <a:latin typeface="Times New Roman" panose="02020603050405020304" pitchFamily="18" charset="0"/>
                <a:cs typeface="Times New Roman" panose="02020603050405020304" pitchFamily="18" charset="0"/>
              </a:rPr>
              <a:t> + F</a:t>
            </a:r>
            <a:r>
              <a:rPr lang="en-US" altLang="bg-BG" sz="2400" b="1" baseline="-25000" dirty="0">
                <a:solidFill>
                  <a:srgbClr val="FF0000"/>
                </a:solidFill>
                <a:latin typeface="Times New Roman" panose="02020603050405020304" pitchFamily="18" charset="0"/>
                <a:cs typeface="Times New Roman" panose="02020603050405020304" pitchFamily="18" charset="0"/>
              </a:rPr>
              <a:t>H</a:t>
            </a:r>
            <a:r>
              <a:rPr lang="en-US" altLang="bg-BG" sz="2400" b="1" dirty="0">
                <a:solidFill>
                  <a:srgbClr val="FF0000"/>
                </a:solidFill>
                <a:latin typeface="Times New Roman" panose="02020603050405020304" pitchFamily="18" charset="0"/>
                <a:cs typeface="Times New Roman" panose="02020603050405020304" pitchFamily="18" charset="0"/>
              </a:rPr>
              <a:t> + F</a:t>
            </a:r>
            <a:r>
              <a:rPr lang="en-US" altLang="bg-BG" sz="2400" b="1" baseline="-25000" dirty="0">
                <a:solidFill>
                  <a:srgbClr val="FF0000"/>
                </a:solidFill>
                <a:latin typeface="Times New Roman" panose="02020603050405020304" pitchFamily="18" charset="0"/>
                <a:cs typeface="Times New Roman" panose="02020603050405020304" pitchFamily="18" charset="0"/>
              </a:rPr>
              <a:t>ТР</a:t>
            </a:r>
          </a:p>
        </p:txBody>
      </p:sp>
      <p:sp>
        <p:nvSpPr>
          <p:cNvPr id="12290" name="Rectangle 2">
            <a:extLst>
              <a:ext uri="{FF2B5EF4-FFF2-40B4-BE49-F238E27FC236}">
                <a16:creationId xmlns:a16="http://schemas.microsoft.com/office/drawing/2014/main" id="{BB10D48F-DC73-4D21-9F51-3533C51E0E6A}"/>
              </a:ext>
            </a:extLst>
          </p:cNvPr>
          <p:cNvSpPr>
            <a:spLocks noChangeArrowheads="1"/>
          </p:cNvSpPr>
          <p:nvPr/>
        </p:nvSpPr>
        <p:spPr bwMode="auto">
          <a:xfrm>
            <a:off x="2392363" y="5072063"/>
            <a:ext cx="4712870" cy="119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9pPr>
          </a:lstStyle>
          <a:p>
            <a:pPr>
              <a:lnSpc>
                <a:spcPct val="100000"/>
              </a:lnSpc>
            </a:pPr>
            <a:r>
              <a:rPr lang="en-US" altLang="bg-BG" sz="2400" b="1" dirty="0">
                <a:solidFill>
                  <a:srgbClr val="FF0000"/>
                </a:solidFill>
                <a:latin typeface="Times New Roman" panose="02020603050405020304" pitchFamily="18" charset="0"/>
                <a:cs typeface="Times New Roman" panose="02020603050405020304" pitchFamily="18" charset="0"/>
              </a:rPr>
              <a:t>F</a:t>
            </a:r>
            <a:r>
              <a:rPr lang="en-US" altLang="bg-BG" sz="2400" b="1" baseline="-25000" dirty="0">
                <a:solidFill>
                  <a:srgbClr val="FF0000"/>
                </a:solidFill>
                <a:latin typeface="Times New Roman" panose="02020603050405020304" pitchFamily="18" charset="0"/>
                <a:cs typeface="Times New Roman" panose="02020603050405020304" pitchFamily="18" charset="0"/>
              </a:rPr>
              <a:t>B</a:t>
            </a:r>
            <a:r>
              <a:rPr lang="en-US" altLang="bg-BG" sz="2400" b="1" dirty="0">
                <a:solidFill>
                  <a:srgbClr val="FF0000"/>
                </a:solidFill>
                <a:latin typeface="Times New Roman" panose="02020603050405020304" pitchFamily="18" charset="0"/>
                <a:cs typeface="Times New Roman" panose="02020603050405020304" pitchFamily="18" charset="0"/>
              </a:rPr>
              <a:t>  - </a:t>
            </a:r>
            <a:r>
              <a:rPr lang="en-US" altLang="bg-BG" sz="2400" b="1" dirty="0" err="1">
                <a:solidFill>
                  <a:srgbClr val="FF0000"/>
                </a:solidFill>
                <a:latin typeface="Times New Roman" panose="02020603050405020304" pitchFamily="18" charset="0"/>
                <a:cs typeface="Times New Roman" panose="02020603050405020304" pitchFamily="18" charset="0"/>
              </a:rPr>
              <a:t>вълново</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съпротивление</a:t>
            </a:r>
            <a:endParaRPr lang="en-US" altLang="bg-BG" sz="2400" b="1" dirty="0">
              <a:solidFill>
                <a:srgbClr val="FF0000"/>
              </a:solidFill>
              <a:latin typeface="Times New Roman" panose="02020603050405020304" pitchFamily="18" charset="0"/>
              <a:cs typeface="Times New Roman" panose="02020603050405020304" pitchFamily="18" charset="0"/>
            </a:endParaRPr>
          </a:p>
          <a:p>
            <a:pPr>
              <a:lnSpc>
                <a:spcPct val="100000"/>
              </a:lnSpc>
            </a:pPr>
            <a:r>
              <a:rPr lang="en-US" altLang="bg-BG" sz="2400" b="1" dirty="0">
                <a:solidFill>
                  <a:srgbClr val="FF0000"/>
                </a:solidFill>
                <a:latin typeface="Times New Roman" panose="02020603050405020304" pitchFamily="18" charset="0"/>
                <a:cs typeface="Times New Roman" panose="02020603050405020304" pitchFamily="18" charset="0"/>
              </a:rPr>
              <a:t>F</a:t>
            </a:r>
            <a:r>
              <a:rPr lang="en-US" altLang="bg-BG" sz="2400" b="1" baseline="-25000" dirty="0">
                <a:solidFill>
                  <a:srgbClr val="FF0000"/>
                </a:solidFill>
                <a:latin typeface="Times New Roman" panose="02020603050405020304" pitchFamily="18" charset="0"/>
                <a:cs typeface="Times New Roman" panose="02020603050405020304" pitchFamily="18" charset="0"/>
              </a:rPr>
              <a:t>H</a:t>
            </a:r>
            <a:r>
              <a:rPr lang="en-US" altLang="bg-BG" sz="2400" b="1" dirty="0">
                <a:solidFill>
                  <a:srgbClr val="FF0000"/>
                </a:solidFill>
                <a:latin typeface="Times New Roman" panose="02020603050405020304" pitchFamily="18" charset="0"/>
                <a:cs typeface="Times New Roman" panose="02020603050405020304" pitchFamily="18" charset="0"/>
              </a:rPr>
              <a:t> – </a:t>
            </a:r>
            <a:r>
              <a:rPr lang="en-US" altLang="bg-BG" sz="2400" b="1" dirty="0" err="1">
                <a:solidFill>
                  <a:srgbClr val="FF0000"/>
                </a:solidFill>
                <a:latin typeface="Times New Roman" panose="02020603050405020304" pitchFamily="18" charset="0"/>
                <a:cs typeface="Times New Roman" panose="02020603050405020304" pitchFamily="18" charset="0"/>
              </a:rPr>
              <a:t>съпротивление</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на</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налягане</a:t>
            </a:r>
            <a:endParaRPr lang="en-US" altLang="bg-BG" sz="2400" b="1" dirty="0">
              <a:solidFill>
                <a:srgbClr val="FF0000"/>
              </a:solidFill>
              <a:latin typeface="Times New Roman" panose="02020603050405020304" pitchFamily="18" charset="0"/>
              <a:cs typeface="Times New Roman" panose="02020603050405020304" pitchFamily="18" charset="0"/>
            </a:endParaRPr>
          </a:p>
          <a:p>
            <a:pPr>
              <a:lnSpc>
                <a:spcPct val="100000"/>
              </a:lnSpc>
            </a:pPr>
            <a:r>
              <a:rPr lang="en-US" altLang="bg-BG" sz="2400" b="1" dirty="0">
                <a:solidFill>
                  <a:srgbClr val="FF0000"/>
                </a:solidFill>
                <a:latin typeface="Times New Roman" panose="02020603050405020304" pitchFamily="18" charset="0"/>
                <a:cs typeface="Times New Roman" panose="02020603050405020304" pitchFamily="18" charset="0"/>
              </a:rPr>
              <a:t>F</a:t>
            </a:r>
            <a:r>
              <a:rPr lang="en-US" altLang="bg-BG" sz="2400" b="1" baseline="-25000" dirty="0">
                <a:solidFill>
                  <a:srgbClr val="FF0000"/>
                </a:solidFill>
                <a:latin typeface="Times New Roman" panose="02020603050405020304" pitchFamily="18" charset="0"/>
                <a:cs typeface="Times New Roman" panose="02020603050405020304" pitchFamily="18" charset="0"/>
              </a:rPr>
              <a:t>ТР</a:t>
            </a:r>
            <a:r>
              <a:rPr lang="en-US" altLang="bg-BG" sz="2400" b="1" dirty="0">
                <a:solidFill>
                  <a:srgbClr val="FF0000"/>
                </a:solidFill>
                <a:latin typeface="Times New Roman" panose="02020603050405020304" pitchFamily="18" charset="0"/>
                <a:cs typeface="Times New Roman" panose="02020603050405020304" pitchFamily="18" charset="0"/>
              </a:rPr>
              <a:t> – </a:t>
            </a:r>
            <a:r>
              <a:rPr lang="en-US" altLang="bg-BG" sz="2400" b="1" dirty="0" err="1">
                <a:solidFill>
                  <a:srgbClr val="FF0000"/>
                </a:solidFill>
                <a:latin typeface="Times New Roman" panose="02020603050405020304" pitchFamily="18" charset="0"/>
                <a:cs typeface="Times New Roman" panose="02020603050405020304" pitchFamily="18" charset="0"/>
              </a:rPr>
              <a:t>съпротивление</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на</a:t>
            </a:r>
            <a:r>
              <a:rPr lang="en-US" altLang="bg-BG" sz="2400" b="1" dirty="0">
                <a:solidFill>
                  <a:srgbClr val="FF0000"/>
                </a:solidFill>
                <a:latin typeface="Times New Roman" panose="02020603050405020304" pitchFamily="18" charset="0"/>
                <a:cs typeface="Times New Roman" panose="02020603050405020304" pitchFamily="18" charset="0"/>
              </a:rPr>
              <a:t> </a:t>
            </a:r>
            <a:r>
              <a:rPr lang="en-US" altLang="bg-BG" sz="2400" b="1" dirty="0" err="1">
                <a:solidFill>
                  <a:srgbClr val="FF0000"/>
                </a:solidFill>
                <a:latin typeface="Times New Roman" panose="02020603050405020304" pitchFamily="18" charset="0"/>
                <a:cs typeface="Times New Roman" panose="02020603050405020304" pitchFamily="18" charset="0"/>
              </a:rPr>
              <a:t>триене</a:t>
            </a:r>
            <a:r>
              <a:rPr lang="en-US" altLang="bg-BG" sz="2400" b="1" baseline="-25000" dirty="0">
                <a:solidFill>
                  <a:srgbClr val="FF0000"/>
                </a:solidFill>
                <a:latin typeface="Times New Roman" panose="02020603050405020304" pitchFamily="18" charset="0"/>
                <a:cs typeface="Times New Roman" panose="02020603050405020304" pitchFamily="18" charset="0"/>
              </a:rPr>
              <a:t> </a:t>
            </a:r>
          </a:p>
        </p:txBody>
      </p:sp>
      <p:pic>
        <p:nvPicPr>
          <p:cNvPr id="12291" name="Picture 3">
            <a:extLst>
              <a:ext uri="{FF2B5EF4-FFF2-40B4-BE49-F238E27FC236}">
                <a16:creationId xmlns:a16="http://schemas.microsoft.com/office/drawing/2014/main" id="{E6EF5411-22A0-49D8-9288-431854D21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2938" cy="728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4">
            <a:extLst>
              <a:ext uri="{FF2B5EF4-FFF2-40B4-BE49-F238E27FC236}">
                <a16:creationId xmlns:a16="http://schemas.microsoft.com/office/drawing/2014/main" id="{C32F57AF-BD2E-46E6-8361-E38913D212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0888" y="0"/>
            <a:ext cx="771525" cy="571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032AEA03-2E67-4C95-8FBD-F566B16151F5}"/>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bg-BG"/>
          </a:p>
        </p:txBody>
      </p:sp>
      <p:pic>
        <p:nvPicPr>
          <p:cNvPr id="13314" name="Picture 2">
            <a:extLst>
              <a:ext uri="{FF2B5EF4-FFF2-40B4-BE49-F238E27FC236}">
                <a16:creationId xmlns:a16="http://schemas.microsoft.com/office/drawing/2014/main" id="{B3AE6982-0EBC-44C8-BFE6-6645E0726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158081"/>
            <a:ext cx="2662238" cy="727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Rectangle 3">
            <a:extLst>
              <a:ext uri="{FF2B5EF4-FFF2-40B4-BE49-F238E27FC236}">
                <a16:creationId xmlns:a16="http://schemas.microsoft.com/office/drawing/2014/main" id="{0C75E431-3D50-4AEA-95E4-70CDD5768EF7}"/>
              </a:ext>
            </a:extLst>
          </p:cNvPr>
          <p:cNvSpPr>
            <a:spLocks noChangeArrowheads="1"/>
          </p:cNvSpPr>
          <p:nvPr/>
        </p:nvSpPr>
        <p:spPr bwMode="auto">
          <a:xfrm>
            <a:off x="4461683" y="1919305"/>
            <a:ext cx="3770199"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9pPr>
          </a:lstStyle>
          <a:p>
            <a:pPr hangingPunct="1">
              <a:lnSpc>
                <a:spcPct val="100000"/>
              </a:lnSpc>
            </a:pPr>
            <a:r>
              <a:rPr lang="en-US" altLang="bg-BG" sz="2200" dirty="0">
                <a:latin typeface="Times New Roman" panose="02020603050405020304" pitchFamily="18" charset="0"/>
                <a:cs typeface="Times New Roman" panose="02020603050405020304" pitchFamily="18" charset="0"/>
              </a:rPr>
              <a:t>ϴ - </a:t>
            </a:r>
            <a:r>
              <a:rPr lang="en-US" altLang="bg-BG" sz="2200" dirty="0" err="1">
                <a:latin typeface="Times New Roman" panose="02020603050405020304" pitchFamily="18" charset="0"/>
                <a:cs typeface="Times New Roman" panose="02020603050405020304" pitchFamily="18" charset="0"/>
              </a:rPr>
              <a:t>обем</a:t>
            </a:r>
            <a:r>
              <a:rPr lang="en-US" altLang="bg-BG" sz="2200" dirty="0">
                <a:latin typeface="Times New Roman" panose="02020603050405020304" pitchFamily="18" charset="0"/>
                <a:cs typeface="Times New Roman" panose="02020603050405020304" pitchFamily="18" charset="0"/>
              </a:rPr>
              <a:t> </a:t>
            </a:r>
            <a:r>
              <a:rPr lang="en-US" altLang="bg-BG" sz="2200" dirty="0" err="1">
                <a:latin typeface="Times New Roman" panose="02020603050405020304" pitchFamily="18" charset="0"/>
                <a:cs typeface="Times New Roman" panose="02020603050405020304" pitchFamily="18" charset="0"/>
              </a:rPr>
              <a:t>на</a:t>
            </a:r>
            <a:r>
              <a:rPr lang="en-US" altLang="bg-BG" sz="2200" dirty="0">
                <a:latin typeface="Times New Roman" panose="02020603050405020304" pitchFamily="18" charset="0"/>
                <a:cs typeface="Times New Roman" panose="02020603050405020304" pitchFamily="18" charset="0"/>
              </a:rPr>
              <a:t> </a:t>
            </a:r>
            <a:r>
              <a:rPr lang="en-US" altLang="bg-BG" sz="2200" dirty="0" err="1">
                <a:latin typeface="Times New Roman" panose="02020603050405020304" pitchFamily="18" charset="0"/>
                <a:cs typeface="Times New Roman" panose="02020603050405020304" pitchFamily="18" charset="0"/>
              </a:rPr>
              <a:t>тялото</a:t>
            </a:r>
            <a:r>
              <a:rPr lang="en-US" altLang="bg-BG" sz="2200" dirty="0">
                <a:latin typeface="Times New Roman" panose="02020603050405020304" pitchFamily="18" charset="0"/>
                <a:cs typeface="Times New Roman" panose="02020603050405020304" pitchFamily="18" charset="0"/>
              </a:rPr>
              <a:t> </a:t>
            </a:r>
            <a:r>
              <a:rPr lang="en-US" altLang="bg-BG" sz="2200" dirty="0" err="1">
                <a:latin typeface="Times New Roman" panose="02020603050405020304" pitchFamily="18" charset="0"/>
                <a:cs typeface="Times New Roman" panose="02020603050405020304" pitchFamily="18" charset="0"/>
              </a:rPr>
              <a:t>във</a:t>
            </a:r>
            <a:r>
              <a:rPr lang="en-US" altLang="bg-BG" sz="2200" dirty="0">
                <a:latin typeface="Times New Roman" panose="02020603050405020304" pitchFamily="18" charset="0"/>
                <a:cs typeface="Times New Roman" panose="02020603050405020304" pitchFamily="18" charset="0"/>
              </a:rPr>
              <a:t> </a:t>
            </a:r>
            <a:r>
              <a:rPr lang="en-US" altLang="bg-BG" sz="2200" dirty="0" err="1">
                <a:latin typeface="Times New Roman" panose="02020603050405020304" pitchFamily="18" charset="0"/>
                <a:cs typeface="Times New Roman" panose="02020603050405020304" pitchFamily="18" charset="0"/>
              </a:rPr>
              <a:t>водата</a:t>
            </a:r>
            <a:endParaRPr lang="en-US" altLang="bg-BG" sz="2200" dirty="0">
              <a:latin typeface="Times New Roman" panose="02020603050405020304" pitchFamily="18" charset="0"/>
              <a:cs typeface="Times New Roman" panose="02020603050405020304" pitchFamily="18" charset="0"/>
            </a:endParaRPr>
          </a:p>
          <a:p>
            <a:pPr>
              <a:lnSpc>
                <a:spcPct val="100000"/>
              </a:lnSpc>
            </a:pPr>
            <a:r>
              <a:rPr lang="en-US" altLang="bg-BG" sz="2200" dirty="0">
                <a:latin typeface="Times New Roman" panose="02020603050405020304" pitchFamily="18" charset="0"/>
                <a:cs typeface="Times New Roman" panose="02020603050405020304" pitchFamily="18" charset="0"/>
              </a:rPr>
              <a:t>ρ – </a:t>
            </a:r>
            <a:r>
              <a:rPr lang="en-US" altLang="bg-BG" sz="2200" dirty="0" err="1">
                <a:latin typeface="Times New Roman" panose="02020603050405020304" pitchFamily="18" charset="0"/>
                <a:cs typeface="Times New Roman" panose="02020603050405020304" pitchFamily="18" charset="0"/>
              </a:rPr>
              <a:t>плътност</a:t>
            </a:r>
            <a:r>
              <a:rPr lang="en-US" altLang="bg-BG" sz="2200" dirty="0">
                <a:latin typeface="Times New Roman" panose="02020603050405020304" pitchFamily="18" charset="0"/>
                <a:cs typeface="Times New Roman" panose="02020603050405020304" pitchFamily="18" charset="0"/>
              </a:rPr>
              <a:t> </a:t>
            </a:r>
            <a:r>
              <a:rPr lang="en-US" altLang="bg-BG" sz="2200" dirty="0" err="1">
                <a:latin typeface="Times New Roman" panose="02020603050405020304" pitchFamily="18" charset="0"/>
                <a:cs typeface="Times New Roman" panose="02020603050405020304" pitchFamily="18" charset="0"/>
              </a:rPr>
              <a:t>на</a:t>
            </a:r>
            <a:r>
              <a:rPr lang="en-US" altLang="bg-BG" sz="2200" dirty="0">
                <a:latin typeface="Times New Roman" panose="02020603050405020304" pitchFamily="18" charset="0"/>
                <a:cs typeface="Times New Roman" panose="02020603050405020304" pitchFamily="18" charset="0"/>
              </a:rPr>
              <a:t> </a:t>
            </a:r>
            <a:r>
              <a:rPr lang="en-US" altLang="bg-BG" sz="2200" dirty="0" err="1">
                <a:latin typeface="Times New Roman" panose="02020603050405020304" pitchFamily="18" charset="0"/>
                <a:cs typeface="Times New Roman" panose="02020603050405020304" pitchFamily="18" charset="0"/>
              </a:rPr>
              <a:t>водата</a:t>
            </a:r>
            <a:endParaRPr lang="en-US" altLang="bg-BG" sz="2200" dirty="0">
              <a:latin typeface="Times New Roman" panose="02020603050405020304" pitchFamily="18" charset="0"/>
              <a:cs typeface="Times New Roman" panose="02020603050405020304" pitchFamily="18" charset="0"/>
            </a:endParaRPr>
          </a:p>
          <a:p>
            <a:pPr>
              <a:lnSpc>
                <a:spcPct val="100000"/>
              </a:lnSpc>
            </a:pPr>
            <a:r>
              <a:rPr lang="en-US" altLang="bg-BG" sz="2200" dirty="0">
                <a:latin typeface="Times New Roman" panose="02020603050405020304" pitchFamily="18" charset="0"/>
                <a:cs typeface="Times New Roman" panose="02020603050405020304" pitchFamily="18" charset="0"/>
              </a:rPr>
              <a:t>V – </a:t>
            </a:r>
            <a:r>
              <a:rPr lang="en-US" altLang="bg-BG" sz="2200" dirty="0" err="1">
                <a:latin typeface="Times New Roman" panose="02020603050405020304" pitchFamily="18" charset="0"/>
                <a:cs typeface="Times New Roman" panose="02020603050405020304" pitchFamily="18" charset="0"/>
              </a:rPr>
              <a:t>скорост</a:t>
            </a:r>
            <a:r>
              <a:rPr lang="en-US" altLang="bg-BG" sz="2200" dirty="0">
                <a:latin typeface="Times New Roman" panose="02020603050405020304" pitchFamily="18" charset="0"/>
                <a:cs typeface="Times New Roman" panose="02020603050405020304" pitchFamily="18" charset="0"/>
              </a:rPr>
              <a:t> </a:t>
            </a:r>
            <a:r>
              <a:rPr lang="en-US" altLang="bg-BG" sz="2200" dirty="0" err="1">
                <a:latin typeface="Times New Roman" panose="02020603050405020304" pitchFamily="18" charset="0"/>
                <a:cs typeface="Times New Roman" panose="02020603050405020304" pitchFamily="18" charset="0"/>
              </a:rPr>
              <a:t>на</a:t>
            </a:r>
            <a:r>
              <a:rPr lang="en-US" altLang="bg-BG" sz="2200" dirty="0">
                <a:latin typeface="Times New Roman" panose="02020603050405020304" pitchFamily="18" charset="0"/>
                <a:cs typeface="Times New Roman" panose="02020603050405020304" pitchFamily="18" charset="0"/>
              </a:rPr>
              <a:t> </a:t>
            </a:r>
            <a:r>
              <a:rPr lang="en-US" altLang="bg-BG" sz="2200" dirty="0" err="1">
                <a:latin typeface="Times New Roman" panose="02020603050405020304" pitchFamily="18" charset="0"/>
                <a:cs typeface="Times New Roman" panose="02020603050405020304" pitchFamily="18" charset="0"/>
              </a:rPr>
              <a:t>тялото</a:t>
            </a:r>
            <a:endParaRPr lang="en-US" altLang="bg-BG" sz="2200" dirty="0">
              <a:latin typeface="Times New Roman" panose="02020603050405020304" pitchFamily="18" charset="0"/>
              <a:cs typeface="Times New Roman" panose="02020603050405020304" pitchFamily="18" charset="0"/>
            </a:endParaRPr>
          </a:p>
        </p:txBody>
      </p:sp>
      <p:pic>
        <p:nvPicPr>
          <p:cNvPr id="13316" name="Picture 4">
            <a:extLst>
              <a:ext uri="{FF2B5EF4-FFF2-40B4-BE49-F238E27FC236}">
                <a16:creationId xmlns:a16="http://schemas.microsoft.com/office/drawing/2014/main" id="{AE753D42-1F96-428B-AE6D-524EF48561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9" y="2636427"/>
            <a:ext cx="2393652" cy="11200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5">
            <a:extLst>
              <a:ext uri="{FF2B5EF4-FFF2-40B4-BE49-F238E27FC236}">
                <a16:creationId xmlns:a16="http://schemas.microsoft.com/office/drawing/2014/main" id="{C5521A1C-FE99-4AA7-8757-1D7D17D02C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3230" y="4561682"/>
            <a:ext cx="2643187" cy="1138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Rectangle 6">
            <a:extLst>
              <a:ext uri="{FF2B5EF4-FFF2-40B4-BE49-F238E27FC236}">
                <a16:creationId xmlns:a16="http://schemas.microsoft.com/office/drawing/2014/main" id="{791B5170-B02A-412A-9653-15741FD83EC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bg-BG"/>
          </a:p>
        </p:txBody>
      </p:sp>
      <p:sp>
        <p:nvSpPr>
          <p:cNvPr id="13319" name="Rectangle 7">
            <a:extLst>
              <a:ext uri="{FF2B5EF4-FFF2-40B4-BE49-F238E27FC236}">
                <a16:creationId xmlns:a16="http://schemas.microsoft.com/office/drawing/2014/main" id="{5BF4FCFA-E243-4315-9C46-E935273BE5C4}"/>
              </a:ext>
            </a:extLst>
          </p:cNvPr>
          <p:cNvSpPr>
            <a:spLocks noChangeArrowheads="1"/>
          </p:cNvSpPr>
          <p:nvPr/>
        </p:nvSpPr>
        <p:spPr bwMode="auto">
          <a:xfrm>
            <a:off x="352144" y="3616137"/>
            <a:ext cx="5280613"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cs typeface="AR PL SungtiL GB" charset="0"/>
              </a:defRPr>
            </a:lvl9pPr>
          </a:lstStyle>
          <a:p>
            <a:pPr>
              <a:lnSpc>
                <a:spcPct val="100000"/>
              </a:lnSpc>
            </a:pPr>
            <a:r>
              <a:rPr lang="en-US" altLang="bg-BG" sz="2200" dirty="0">
                <a:latin typeface="Times New Roman" panose="02020603050405020304" pitchFamily="18" charset="0"/>
                <a:cs typeface="Times New Roman" panose="02020603050405020304" pitchFamily="18" charset="0"/>
              </a:rPr>
              <a:t>ρ – </a:t>
            </a:r>
            <a:r>
              <a:rPr lang="en-US" altLang="bg-BG" sz="2200" dirty="0" err="1">
                <a:latin typeface="Times New Roman" panose="02020603050405020304" pitchFamily="18" charset="0"/>
                <a:cs typeface="Times New Roman" panose="02020603050405020304" pitchFamily="18" charset="0"/>
              </a:rPr>
              <a:t>плътност</a:t>
            </a:r>
            <a:r>
              <a:rPr lang="en-US" altLang="bg-BG" sz="2200" dirty="0">
                <a:latin typeface="Times New Roman" panose="02020603050405020304" pitchFamily="18" charset="0"/>
                <a:cs typeface="Times New Roman" panose="02020603050405020304" pitchFamily="18" charset="0"/>
              </a:rPr>
              <a:t> </a:t>
            </a:r>
            <a:r>
              <a:rPr lang="en-US" altLang="bg-BG" sz="2200" dirty="0" err="1">
                <a:latin typeface="Times New Roman" panose="02020603050405020304" pitchFamily="18" charset="0"/>
                <a:cs typeface="Times New Roman" panose="02020603050405020304" pitchFamily="18" charset="0"/>
              </a:rPr>
              <a:t>на</a:t>
            </a:r>
            <a:r>
              <a:rPr lang="en-US" altLang="bg-BG" sz="2200" dirty="0">
                <a:latin typeface="Times New Roman" panose="02020603050405020304" pitchFamily="18" charset="0"/>
                <a:cs typeface="Times New Roman" panose="02020603050405020304" pitchFamily="18" charset="0"/>
              </a:rPr>
              <a:t> </a:t>
            </a:r>
            <a:r>
              <a:rPr lang="en-US" altLang="bg-BG" sz="2200" dirty="0" err="1">
                <a:latin typeface="Times New Roman" panose="02020603050405020304" pitchFamily="18" charset="0"/>
                <a:cs typeface="Times New Roman" panose="02020603050405020304" pitchFamily="18" charset="0"/>
              </a:rPr>
              <a:t>водата</a:t>
            </a:r>
            <a:endParaRPr lang="en-US" altLang="bg-BG" sz="2200" dirty="0">
              <a:latin typeface="Times New Roman" panose="02020603050405020304" pitchFamily="18" charset="0"/>
              <a:cs typeface="Times New Roman" panose="02020603050405020304" pitchFamily="18" charset="0"/>
            </a:endParaRPr>
          </a:p>
          <a:p>
            <a:pPr>
              <a:lnSpc>
                <a:spcPct val="100000"/>
              </a:lnSpc>
            </a:pPr>
            <a:r>
              <a:rPr lang="en-US" altLang="bg-BG" sz="2200" dirty="0">
                <a:latin typeface="Times New Roman" panose="02020603050405020304" pitchFamily="18" charset="0"/>
                <a:cs typeface="Times New Roman" panose="02020603050405020304" pitchFamily="18" charset="0"/>
              </a:rPr>
              <a:t>V – </a:t>
            </a:r>
            <a:r>
              <a:rPr lang="en-US" altLang="bg-BG" sz="2200" dirty="0" err="1">
                <a:latin typeface="Times New Roman" panose="02020603050405020304" pitchFamily="18" charset="0"/>
                <a:cs typeface="Times New Roman" panose="02020603050405020304" pitchFamily="18" charset="0"/>
              </a:rPr>
              <a:t>скорост</a:t>
            </a:r>
            <a:r>
              <a:rPr lang="en-US" altLang="bg-BG" sz="2200" dirty="0">
                <a:latin typeface="Times New Roman" panose="02020603050405020304" pitchFamily="18" charset="0"/>
                <a:cs typeface="Times New Roman" panose="02020603050405020304" pitchFamily="18" charset="0"/>
              </a:rPr>
              <a:t> </a:t>
            </a:r>
            <a:r>
              <a:rPr lang="en-US" altLang="bg-BG" sz="2200" dirty="0" err="1">
                <a:latin typeface="Times New Roman" panose="02020603050405020304" pitchFamily="18" charset="0"/>
                <a:cs typeface="Times New Roman" panose="02020603050405020304" pitchFamily="18" charset="0"/>
              </a:rPr>
              <a:t>на</a:t>
            </a:r>
            <a:r>
              <a:rPr lang="en-US" altLang="bg-BG" sz="2200" dirty="0">
                <a:latin typeface="Times New Roman" panose="02020603050405020304" pitchFamily="18" charset="0"/>
                <a:cs typeface="Times New Roman" panose="02020603050405020304" pitchFamily="18" charset="0"/>
              </a:rPr>
              <a:t> </a:t>
            </a:r>
            <a:r>
              <a:rPr lang="en-US" altLang="bg-BG" sz="2200" dirty="0" err="1">
                <a:latin typeface="Times New Roman" panose="02020603050405020304" pitchFamily="18" charset="0"/>
                <a:cs typeface="Times New Roman" panose="02020603050405020304" pitchFamily="18" charset="0"/>
              </a:rPr>
              <a:t>тялото</a:t>
            </a:r>
            <a:endParaRPr lang="en-US" altLang="bg-BG" sz="2200" dirty="0">
              <a:latin typeface="Times New Roman" panose="02020603050405020304" pitchFamily="18" charset="0"/>
              <a:cs typeface="Times New Roman" panose="02020603050405020304" pitchFamily="18" charset="0"/>
            </a:endParaRPr>
          </a:p>
          <a:p>
            <a:pPr hangingPunct="1">
              <a:lnSpc>
                <a:spcPct val="100000"/>
              </a:lnSpc>
            </a:pPr>
            <a:r>
              <a:rPr lang="en-US" altLang="bg-BG" sz="2200" dirty="0">
                <a:latin typeface="Times New Roman" panose="02020603050405020304" pitchFamily="18" charset="0"/>
                <a:cs typeface="Times New Roman" panose="02020603050405020304" pitchFamily="18" charset="0"/>
              </a:rPr>
              <a:t>S – </a:t>
            </a:r>
            <a:r>
              <a:rPr lang="en-US" altLang="bg-BG" sz="2200" dirty="0" err="1">
                <a:latin typeface="Times New Roman" panose="02020603050405020304" pitchFamily="18" charset="0"/>
                <a:cs typeface="Times New Roman" panose="02020603050405020304" pitchFamily="18" charset="0"/>
              </a:rPr>
              <a:t>напречно</a:t>
            </a:r>
            <a:r>
              <a:rPr lang="en-US" altLang="bg-BG" sz="2200" dirty="0">
                <a:latin typeface="Times New Roman" panose="02020603050405020304" pitchFamily="18" charset="0"/>
                <a:cs typeface="Times New Roman" panose="02020603050405020304" pitchFamily="18" charset="0"/>
              </a:rPr>
              <a:t> </a:t>
            </a:r>
            <a:r>
              <a:rPr lang="en-US" altLang="bg-BG" sz="2200" dirty="0" err="1">
                <a:latin typeface="Times New Roman" panose="02020603050405020304" pitchFamily="18" charset="0"/>
                <a:cs typeface="Times New Roman" panose="02020603050405020304" pitchFamily="18" charset="0"/>
              </a:rPr>
              <a:t>сечение</a:t>
            </a:r>
            <a:r>
              <a:rPr lang="en-US" altLang="bg-BG" sz="2200" dirty="0">
                <a:latin typeface="Times New Roman" panose="02020603050405020304" pitchFamily="18" charset="0"/>
                <a:cs typeface="Times New Roman" panose="02020603050405020304" pitchFamily="18" charset="0"/>
              </a:rPr>
              <a:t> </a:t>
            </a:r>
            <a:r>
              <a:rPr lang="en-US" altLang="bg-BG" sz="2200" dirty="0" err="1">
                <a:latin typeface="Times New Roman" panose="02020603050405020304" pitchFamily="18" charset="0"/>
                <a:cs typeface="Times New Roman" panose="02020603050405020304" pitchFamily="18" charset="0"/>
              </a:rPr>
              <a:t>на</a:t>
            </a:r>
            <a:r>
              <a:rPr lang="en-US" altLang="bg-BG" sz="2200" dirty="0">
                <a:latin typeface="Times New Roman" panose="02020603050405020304" pitchFamily="18" charset="0"/>
                <a:cs typeface="Times New Roman" panose="02020603050405020304" pitchFamily="18" charset="0"/>
              </a:rPr>
              <a:t> </a:t>
            </a:r>
            <a:r>
              <a:rPr lang="en-US" altLang="bg-BG" sz="2200" dirty="0" err="1">
                <a:latin typeface="Times New Roman" panose="02020603050405020304" pitchFamily="18" charset="0"/>
                <a:cs typeface="Times New Roman" panose="02020603050405020304" pitchFamily="18" charset="0"/>
              </a:rPr>
              <a:t>тялото</a:t>
            </a:r>
            <a:r>
              <a:rPr lang="en-US" altLang="bg-BG" sz="2200" dirty="0">
                <a:latin typeface="Times New Roman" panose="02020603050405020304" pitchFamily="18" charset="0"/>
                <a:cs typeface="Times New Roman" panose="02020603050405020304" pitchFamily="18" charset="0"/>
              </a:rPr>
              <a:t> </a:t>
            </a:r>
            <a:r>
              <a:rPr lang="en-US" altLang="bg-BG" sz="2200" dirty="0" err="1">
                <a:latin typeface="Times New Roman" panose="02020603050405020304" pitchFamily="18" charset="0"/>
                <a:cs typeface="Times New Roman" panose="02020603050405020304" pitchFamily="18" charset="0"/>
              </a:rPr>
              <a:t>във</a:t>
            </a:r>
            <a:r>
              <a:rPr lang="en-US" altLang="bg-BG" sz="2200" dirty="0">
                <a:latin typeface="Times New Roman" panose="02020603050405020304" pitchFamily="18" charset="0"/>
                <a:cs typeface="Times New Roman" panose="02020603050405020304" pitchFamily="18" charset="0"/>
              </a:rPr>
              <a:t> </a:t>
            </a:r>
            <a:r>
              <a:rPr lang="en-US" altLang="bg-BG" sz="2200" dirty="0" err="1">
                <a:latin typeface="Times New Roman" panose="02020603050405020304" pitchFamily="18" charset="0"/>
                <a:cs typeface="Times New Roman" panose="02020603050405020304" pitchFamily="18" charset="0"/>
              </a:rPr>
              <a:t>водата</a:t>
            </a:r>
            <a:endParaRPr lang="en-US" altLang="bg-BG" sz="2200" dirty="0">
              <a:cs typeface="Times New Roman" panose="02020603050405020304" pitchFamily="18" charset="0"/>
            </a:endParaRPr>
          </a:p>
        </p:txBody>
      </p:sp>
      <p:sp>
        <p:nvSpPr>
          <p:cNvPr id="13320" name="Rectangle 8">
            <a:extLst>
              <a:ext uri="{FF2B5EF4-FFF2-40B4-BE49-F238E27FC236}">
                <a16:creationId xmlns:a16="http://schemas.microsoft.com/office/drawing/2014/main" id="{F4987B46-8ED8-4A29-B86F-3832BFAEA3FC}"/>
              </a:ext>
            </a:extLst>
          </p:cNvPr>
          <p:cNvSpPr>
            <a:spLocks noChangeArrowheads="1"/>
          </p:cNvSpPr>
          <p:nvPr/>
        </p:nvSpPr>
        <p:spPr bwMode="auto">
          <a:xfrm>
            <a:off x="3797300" y="5607234"/>
            <a:ext cx="4979568"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cs typeface="AR PL SungtiL GB" charset="0"/>
              </a:defRPr>
            </a:lvl9pPr>
          </a:lstStyle>
          <a:p>
            <a:pPr>
              <a:lnSpc>
                <a:spcPct val="100000"/>
              </a:lnSpc>
            </a:pPr>
            <a:r>
              <a:rPr lang="en-US" altLang="bg-BG" sz="2400" dirty="0">
                <a:latin typeface="Times New Roman" panose="02020603050405020304" pitchFamily="18" charset="0"/>
                <a:cs typeface="Times New Roman" panose="02020603050405020304" pitchFamily="18" charset="0"/>
              </a:rPr>
              <a:t>ρ – </a:t>
            </a:r>
            <a:r>
              <a:rPr lang="en-US" altLang="bg-BG" sz="2400" dirty="0" err="1">
                <a:latin typeface="Times New Roman" panose="02020603050405020304" pitchFamily="18" charset="0"/>
                <a:cs typeface="Times New Roman" panose="02020603050405020304" pitchFamily="18" charset="0"/>
              </a:rPr>
              <a:t>плътност</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на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водата</a:t>
            </a:r>
            <a:endParaRPr lang="en-US" altLang="bg-BG" sz="2400" dirty="0">
              <a:latin typeface="Times New Roman" panose="02020603050405020304" pitchFamily="18" charset="0"/>
              <a:cs typeface="Times New Roman" panose="02020603050405020304" pitchFamily="18" charset="0"/>
            </a:endParaRPr>
          </a:p>
          <a:p>
            <a:pPr>
              <a:lnSpc>
                <a:spcPct val="100000"/>
              </a:lnSpc>
            </a:pPr>
            <a:r>
              <a:rPr lang="en-US" altLang="bg-BG" sz="2400" dirty="0">
                <a:latin typeface="Times New Roman" panose="02020603050405020304" pitchFamily="18" charset="0"/>
                <a:cs typeface="Times New Roman" panose="02020603050405020304" pitchFamily="18" charset="0"/>
              </a:rPr>
              <a:t>V – </a:t>
            </a:r>
            <a:r>
              <a:rPr lang="en-US" altLang="bg-BG" sz="2400" dirty="0" err="1">
                <a:latin typeface="Times New Roman" panose="02020603050405020304" pitchFamily="18" charset="0"/>
                <a:cs typeface="Times New Roman" panose="02020603050405020304" pitchFamily="18" charset="0"/>
              </a:rPr>
              <a:t>скорост</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на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тялото</a:t>
            </a:r>
            <a:endParaRPr lang="en-US" altLang="bg-BG" sz="2400" dirty="0">
              <a:latin typeface="Times New Roman" panose="02020603050405020304" pitchFamily="18" charset="0"/>
              <a:cs typeface="Times New Roman" panose="02020603050405020304" pitchFamily="18" charset="0"/>
            </a:endParaRPr>
          </a:p>
          <a:p>
            <a:pPr hangingPunct="1">
              <a:lnSpc>
                <a:spcPct val="100000"/>
              </a:lnSpc>
            </a:pPr>
            <a:r>
              <a:rPr lang="en-US" altLang="bg-BG" sz="2400" dirty="0">
                <a:latin typeface="Times New Roman" panose="02020603050405020304" pitchFamily="18" charset="0"/>
                <a:cs typeface="Times New Roman" panose="02020603050405020304" pitchFamily="18" charset="0"/>
              </a:rPr>
              <a:t>B – </a:t>
            </a:r>
            <a:r>
              <a:rPr lang="en-US" altLang="bg-BG" sz="2400" dirty="0" err="1">
                <a:latin typeface="Times New Roman" panose="02020603050405020304" pitchFamily="18" charset="0"/>
                <a:cs typeface="Times New Roman" panose="02020603050405020304" pitchFamily="18" charset="0"/>
              </a:rPr>
              <a:t>повърхност</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на</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тялото</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във</a:t>
            </a:r>
            <a:r>
              <a:rPr lang="en-US" altLang="bg-BG" sz="2400" dirty="0">
                <a:latin typeface="Times New Roman" panose="02020603050405020304" pitchFamily="18" charset="0"/>
                <a:cs typeface="Times New Roman" panose="02020603050405020304" pitchFamily="18" charset="0"/>
              </a:rPr>
              <a:t> </a:t>
            </a:r>
            <a:r>
              <a:rPr lang="en-US" altLang="bg-BG" sz="2400" dirty="0" err="1">
                <a:latin typeface="Times New Roman" panose="02020603050405020304" pitchFamily="18" charset="0"/>
                <a:cs typeface="Times New Roman" panose="02020603050405020304" pitchFamily="18" charset="0"/>
              </a:rPr>
              <a:t>водата</a:t>
            </a:r>
            <a:endParaRPr lang="en-US" altLang="bg-BG" sz="2400" dirty="0">
              <a:latin typeface="Times New Roman" panose="02020603050405020304" pitchFamily="18" charset="0"/>
              <a:cs typeface="Times New Roman" panose="02020603050405020304" pitchFamily="18" charset="0"/>
            </a:endParaRPr>
          </a:p>
        </p:txBody>
      </p:sp>
      <p:pic>
        <p:nvPicPr>
          <p:cNvPr id="13321" name="Picture 9">
            <a:extLst>
              <a:ext uri="{FF2B5EF4-FFF2-40B4-BE49-F238E27FC236}">
                <a16:creationId xmlns:a16="http://schemas.microsoft.com/office/drawing/2014/main" id="{4D98494D-FD1F-40A0-91F7-860695D0C7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42938" cy="728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22" name="Picture 10">
            <a:extLst>
              <a:ext uri="{FF2B5EF4-FFF2-40B4-BE49-F238E27FC236}">
                <a16:creationId xmlns:a16="http://schemas.microsoft.com/office/drawing/2014/main" id="{828C6E3C-0F81-49C5-9A9E-17A9420328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0888" y="0"/>
            <a:ext cx="771525" cy="571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Текстово поле 1">
            <a:extLst>
              <a:ext uri="{FF2B5EF4-FFF2-40B4-BE49-F238E27FC236}">
                <a16:creationId xmlns:a16="http://schemas.microsoft.com/office/drawing/2014/main" id="{3942516C-249C-414F-B6D2-887402B025D0}"/>
              </a:ext>
            </a:extLst>
          </p:cNvPr>
          <p:cNvSpPr txBox="1"/>
          <p:nvPr/>
        </p:nvSpPr>
        <p:spPr>
          <a:xfrm>
            <a:off x="1357557" y="-46623"/>
            <a:ext cx="6692922" cy="1015663"/>
          </a:xfrm>
          <a:prstGeom prst="rect">
            <a:avLst/>
          </a:prstGeom>
          <a:noFill/>
        </p:spPr>
        <p:txBody>
          <a:bodyPr wrap="none" rtlCol="0">
            <a:spAutoFit/>
          </a:bodyPr>
          <a:lstStyle/>
          <a:p>
            <a:r>
              <a:rPr lang="bg-BG" sz="2000" dirty="0">
                <a:latin typeface="Times New Roman" panose="02020603050405020304" pitchFamily="18" charset="0"/>
                <a:cs typeface="Times New Roman" panose="02020603050405020304" pitchFamily="18" charset="0"/>
              </a:rPr>
              <a:t>Факторите, които определят тези три сили са изброени </a:t>
            </a:r>
          </a:p>
          <a:p>
            <a:r>
              <a:rPr lang="bg-BG" sz="2000" dirty="0">
                <a:latin typeface="Times New Roman" panose="02020603050405020304" pitchFamily="18" charset="0"/>
                <a:cs typeface="Times New Roman" panose="02020603050405020304" pitchFamily="18" charset="0"/>
              </a:rPr>
              <a:t>под </a:t>
            </a:r>
            <a:r>
              <a:rPr lang="bg-BG" sz="2000" dirty="0" err="1">
                <a:latin typeface="Times New Roman" panose="02020603050405020304" pitchFamily="18" charset="0"/>
                <a:cs typeface="Times New Roman" panose="02020603050405020304" pitchFamily="18" charset="0"/>
              </a:rPr>
              <a:t>формулките</a:t>
            </a:r>
            <a:r>
              <a:rPr lang="bg-BG" sz="2000" dirty="0">
                <a:latin typeface="Times New Roman" panose="02020603050405020304" pitchFamily="18" charset="0"/>
                <a:cs typeface="Times New Roman" panose="02020603050405020304" pitchFamily="18" charset="0"/>
              </a:rPr>
              <a:t>, като </a:t>
            </a:r>
            <a:r>
              <a:rPr lang="en-US" altLang="bg-BG" sz="2000" dirty="0">
                <a:latin typeface="Times New Roman" panose="02020603050405020304" pitchFamily="18" charset="0"/>
                <a:cs typeface="Times New Roman" panose="02020603050405020304" pitchFamily="18" charset="0"/>
              </a:rPr>
              <a:t>C</a:t>
            </a:r>
            <a:r>
              <a:rPr lang="en-US" altLang="bg-BG" sz="2000" baseline="-25000" dirty="0">
                <a:latin typeface="Times New Roman" panose="02020603050405020304" pitchFamily="18" charset="0"/>
                <a:cs typeface="Times New Roman" panose="02020603050405020304" pitchFamily="18" charset="0"/>
              </a:rPr>
              <a:t>1</a:t>
            </a:r>
            <a:r>
              <a:rPr lang="en-US" altLang="bg-BG" sz="2000" dirty="0">
                <a:latin typeface="Times New Roman" panose="02020603050405020304" pitchFamily="18" charset="0"/>
                <a:cs typeface="Times New Roman" panose="02020603050405020304" pitchFamily="18" charset="0"/>
              </a:rPr>
              <a:t>, С</a:t>
            </a:r>
            <a:r>
              <a:rPr lang="en-US" altLang="bg-BG" sz="2000" baseline="-25000" dirty="0">
                <a:latin typeface="Times New Roman" panose="02020603050405020304" pitchFamily="18" charset="0"/>
                <a:cs typeface="Times New Roman" panose="02020603050405020304" pitchFamily="18" charset="0"/>
              </a:rPr>
              <a:t>2</a:t>
            </a:r>
            <a:r>
              <a:rPr lang="en-US" altLang="bg-BG" sz="2000" dirty="0">
                <a:latin typeface="Times New Roman" panose="02020603050405020304" pitchFamily="18" charset="0"/>
                <a:cs typeface="Times New Roman" panose="02020603050405020304" pitchFamily="18" charset="0"/>
              </a:rPr>
              <a:t>, С</a:t>
            </a:r>
            <a:r>
              <a:rPr lang="en-US" altLang="bg-BG" sz="2000" baseline="-25000" dirty="0">
                <a:latin typeface="Times New Roman" panose="02020603050405020304" pitchFamily="18" charset="0"/>
                <a:cs typeface="Times New Roman" panose="02020603050405020304" pitchFamily="18" charset="0"/>
              </a:rPr>
              <a:t>3</a:t>
            </a:r>
            <a:r>
              <a:rPr lang="en-US" altLang="bg-BG" sz="2000" dirty="0">
                <a:latin typeface="Times New Roman" panose="02020603050405020304" pitchFamily="18" charset="0"/>
                <a:cs typeface="Times New Roman" panose="02020603050405020304" pitchFamily="18" charset="0"/>
              </a:rPr>
              <a:t> </a:t>
            </a:r>
            <a:r>
              <a:rPr lang="bg-BG" altLang="bg-BG" sz="2000" dirty="0">
                <a:latin typeface="Times New Roman" panose="02020603050405020304" pitchFamily="18" charset="0"/>
                <a:cs typeface="Times New Roman" panose="02020603050405020304" pitchFamily="18" charset="0"/>
              </a:rPr>
              <a:t>навсякъде са</a:t>
            </a:r>
            <a:r>
              <a:rPr lang="en-US" altLang="bg-BG" sz="2000" dirty="0">
                <a:latin typeface="Times New Roman" panose="02020603050405020304" pitchFamily="18" charset="0"/>
                <a:cs typeface="Times New Roman" panose="02020603050405020304" pitchFamily="18" charset="0"/>
              </a:rPr>
              <a:t> </a:t>
            </a:r>
            <a:r>
              <a:rPr lang="en-US" altLang="bg-BG" sz="2000" dirty="0" err="1">
                <a:latin typeface="Times New Roman" panose="02020603050405020304" pitchFamily="18" charset="0"/>
                <a:cs typeface="Times New Roman" panose="02020603050405020304" pitchFamily="18" charset="0"/>
              </a:rPr>
              <a:t>коефициенти</a:t>
            </a:r>
            <a:r>
              <a:rPr lang="bg-BG" altLang="bg-BG" sz="2000" dirty="0">
                <a:latin typeface="Times New Roman" panose="02020603050405020304" pitchFamily="18" charset="0"/>
                <a:cs typeface="Times New Roman" panose="02020603050405020304" pitchFamily="18" charset="0"/>
              </a:rPr>
              <a:t>:</a:t>
            </a:r>
            <a:endParaRPr lang="en-US" altLang="bg-BG" sz="2000" dirty="0">
              <a:latin typeface="Times New Roman" panose="02020603050405020304" pitchFamily="18" charset="0"/>
              <a:cs typeface="Times New Roman" panose="02020603050405020304" pitchFamily="18" charset="0"/>
            </a:endParaRPr>
          </a:p>
          <a:p>
            <a:r>
              <a:rPr lang="bg-BG" sz="2000" dirty="0">
                <a:latin typeface="Times New Roman" panose="02020603050405020304" pitchFamily="18" charset="0"/>
                <a:cs typeface="Times New Roman" panose="02020603050405020304" pitchFamily="18"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D0A81E9A-FBAE-42CA-820F-6BAE8C654709}"/>
              </a:ext>
            </a:extLst>
          </p:cNvPr>
          <p:cNvSpPr>
            <a:spLocks noChangeArrowheads="1"/>
          </p:cNvSpPr>
          <p:nvPr/>
        </p:nvSpPr>
        <p:spPr bwMode="auto">
          <a:xfrm>
            <a:off x="287904" y="500063"/>
            <a:ext cx="8638047" cy="316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AR PL SungtiL GB" charset="0"/>
              </a:defRPr>
            </a:lvl9pPr>
          </a:lstStyle>
          <a:p>
            <a:pPr algn="ctr">
              <a:lnSpc>
                <a:spcPct val="100000"/>
              </a:lnSpc>
            </a:pPr>
            <a:r>
              <a:rPr lang="en-US" altLang="bg-BG" sz="3200" b="1" dirty="0" err="1">
                <a:latin typeface="Times New Roman" panose="02020603050405020304" pitchFamily="18" charset="0"/>
              </a:rPr>
              <a:t>Ефект</a:t>
            </a:r>
            <a:r>
              <a:rPr lang="en-US" altLang="bg-BG" sz="3200" b="1" dirty="0">
                <a:latin typeface="Times New Roman" panose="02020603050405020304" pitchFamily="18" charset="0"/>
              </a:rPr>
              <a:t> </a:t>
            </a:r>
            <a:r>
              <a:rPr lang="en-US" altLang="bg-BG" sz="3200" b="1" dirty="0" err="1">
                <a:latin typeface="Times New Roman" panose="02020603050405020304" pitchFamily="18" charset="0"/>
              </a:rPr>
              <a:t>на</a:t>
            </a:r>
            <a:r>
              <a:rPr lang="en-US" altLang="bg-BG" sz="3200" b="1" dirty="0">
                <a:latin typeface="Times New Roman" panose="02020603050405020304" pitchFamily="18" charset="0"/>
              </a:rPr>
              <a:t> </a:t>
            </a:r>
            <a:r>
              <a:rPr lang="en-US" altLang="bg-BG" sz="3200" b="1" dirty="0" err="1">
                <a:latin typeface="Times New Roman" panose="02020603050405020304" pitchFamily="18" charset="0"/>
              </a:rPr>
              <a:t>Магнус</a:t>
            </a:r>
            <a:endParaRPr lang="en-US" altLang="bg-BG" sz="3200" b="1" dirty="0">
              <a:latin typeface="Times New Roman" panose="02020603050405020304" pitchFamily="18" charset="0"/>
            </a:endParaRPr>
          </a:p>
          <a:p>
            <a:pPr algn="ctr">
              <a:lnSpc>
                <a:spcPct val="100000"/>
              </a:lnSpc>
            </a:pPr>
            <a:endParaRPr lang="en-US" altLang="bg-BG" sz="2400" dirty="0">
              <a:latin typeface="Times New Roman" panose="02020603050405020304" pitchFamily="18" charset="0"/>
            </a:endParaRPr>
          </a:p>
          <a:p>
            <a:pPr algn="ctr">
              <a:lnSpc>
                <a:spcPct val="100000"/>
              </a:lnSpc>
            </a:pPr>
            <a:r>
              <a:rPr lang="en-US" altLang="bg-BG" sz="2400" dirty="0" err="1">
                <a:latin typeface="Times New Roman" panose="02020603050405020304" pitchFamily="18" charset="0"/>
              </a:rPr>
              <a:t>Възникване</a:t>
            </a:r>
            <a:r>
              <a:rPr lang="en-US" altLang="bg-BG" sz="2400" dirty="0">
                <a:latin typeface="Times New Roman" panose="02020603050405020304" pitchFamily="18" charset="0"/>
              </a:rPr>
              <a:t> </a:t>
            </a:r>
            <a:r>
              <a:rPr lang="en-US" altLang="bg-BG" sz="2400" dirty="0" err="1">
                <a:latin typeface="Times New Roman" panose="02020603050405020304" pitchFamily="18" charset="0"/>
              </a:rPr>
              <a:t>на</a:t>
            </a:r>
            <a:r>
              <a:rPr lang="en-US" altLang="bg-BG" sz="2400" dirty="0">
                <a:latin typeface="Times New Roman" panose="02020603050405020304" pitchFamily="18" charset="0"/>
              </a:rPr>
              <a:t> </a:t>
            </a:r>
            <a:r>
              <a:rPr lang="en-US" altLang="bg-BG" sz="2400" dirty="0" err="1">
                <a:latin typeface="Times New Roman" panose="02020603050405020304" pitchFamily="18" charset="0"/>
              </a:rPr>
              <a:t>подемна</a:t>
            </a:r>
            <a:r>
              <a:rPr lang="en-US" altLang="bg-BG" sz="2400" dirty="0">
                <a:latin typeface="Times New Roman" panose="02020603050405020304" pitchFamily="18" charset="0"/>
              </a:rPr>
              <a:t> </a:t>
            </a:r>
            <a:r>
              <a:rPr lang="en-US" altLang="bg-BG" sz="2400" dirty="0" err="1">
                <a:latin typeface="Times New Roman" panose="02020603050405020304" pitchFamily="18" charset="0"/>
              </a:rPr>
              <a:t>сила</a:t>
            </a:r>
            <a:r>
              <a:rPr lang="en-US" altLang="bg-BG" sz="2400" dirty="0">
                <a:latin typeface="Times New Roman" panose="02020603050405020304" pitchFamily="18" charset="0"/>
              </a:rPr>
              <a:t> </a:t>
            </a:r>
            <a:r>
              <a:rPr lang="en-US" altLang="bg-BG" sz="2400" dirty="0" err="1">
                <a:latin typeface="Times New Roman" panose="02020603050405020304" pitchFamily="18" charset="0"/>
              </a:rPr>
              <a:t>при</a:t>
            </a:r>
            <a:r>
              <a:rPr lang="en-US" altLang="bg-BG" sz="2400" dirty="0">
                <a:latin typeface="Times New Roman" panose="02020603050405020304" pitchFamily="18" charset="0"/>
              </a:rPr>
              <a:t> </a:t>
            </a:r>
            <a:r>
              <a:rPr lang="en-US" altLang="bg-BG" sz="2400" dirty="0" err="1">
                <a:latin typeface="Times New Roman" panose="02020603050405020304" pitchFamily="18" charset="0"/>
              </a:rPr>
              <a:t>едновременно</a:t>
            </a:r>
            <a:r>
              <a:rPr lang="en-US" altLang="bg-BG" sz="2400" dirty="0">
                <a:latin typeface="Times New Roman" panose="02020603050405020304" pitchFamily="18" charset="0"/>
              </a:rPr>
              <a:t> </a:t>
            </a:r>
            <a:r>
              <a:rPr lang="en-US" altLang="bg-BG" sz="2400" dirty="0" err="1">
                <a:latin typeface="Times New Roman" panose="02020603050405020304" pitchFamily="18" charset="0"/>
              </a:rPr>
              <a:t>постъпателно</a:t>
            </a:r>
            <a:r>
              <a:rPr lang="en-US" altLang="bg-BG" sz="2400" dirty="0">
                <a:latin typeface="Times New Roman" panose="02020603050405020304" pitchFamily="18" charset="0"/>
              </a:rPr>
              <a:t> и </a:t>
            </a:r>
          </a:p>
          <a:p>
            <a:pPr algn="ctr">
              <a:lnSpc>
                <a:spcPct val="100000"/>
              </a:lnSpc>
            </a:pPr>
            <a:r>
              <a:rPr lang="en-US" altLang="bg-BG" sz="2400" dirty="0" err="1">
                <a:latin typeface="Times New Roman" panose="02020603050405020304" pitchFamily="18" charset="0"/>
              </a:rPr>
              <a:t>въртеливо</a:t>
            </a:r>
            <a:r>
              <a:rPr lang="en-US" altLang="bg-BG" sz="2400" dirty="0">
                <a:latin typeface="Times New Roman" panose="02020603050405020304" pitchFamily="18" charset="0"/>
              </a:rPr>
              <a:t> </a:t>
            </a:r>
            <a:r>
              <a:rPr lang="en-US" altLang="bg-BG" sz="2400" dirty="0" err="1">
                <a:latin typeface="Times New Roman" panose="02020603050405020304" pitchFamily="18" charset="0"/>
              </a:rPr>
              <a:t>движение</a:t>
            </a:r>
            <a:r>
              <a:rPr lang="en-US" altLang="bg-BG" sz="2400" dirty="0">
                <a:latin typeface="Times New Roman" panose="02020603050405020304" pitchFamily="18" charset="0"/>
              </a:rPr>
              <a:t> </a:t>
            </a:r>
            <a:r>
              <a:rPr lang="en-US" altLang="bg-BG" sz="2400" dirty="0" err="1">
                <a:latin typeface="Times New Roman" panose="02020603050405020304" pitchFamily="18" charset="0"/>
              </a:rPr>
              <a:t>на</a:t>
            </a:r>
            <a:r>
              <a:rPr lang="en-US" altLang="bg-BG" sz="2400" dirty="0">
                <a:latin typeface="Times New Roman" panose="02020603050405020304" pitchFamily="18" charset="0"/>
              </a:rPr>
              <a:t> </a:t>
            </a:r>
            <a:r>
              <a:rPr lang="en-US" altLang="bg-BG" sz="2400" dirty="0" err="1">
                <a:latin typeface="Times New Roman" panose="02020603050405020304" pitchFamily="18" charset="0"/>
              </a:rPr>
              <a:t>тялото</a:t>
            </a:r>
            <a:r>
              <a:rPr lang="en-US" altLang="bg-BG" sz="2400" dirty="0">
                <a:latin typeface="Times New Roman" panose="02020603050405020304" pitchFamily="18" charset="0"/>
              </a:rPr>
              <a:t>.</a:t>
            </a:r>
            <a:endParaRPr lang="bg-BG" altLang="bg-BG" sz="2400" dirty="0">
              <a:latin typeface="Times New Roman" panose="02020603050405020304" pitchFamily="18" charset="0"/>
            </a:endParaRPr>
          </a:p>
          <a:p>
            <a:pPr algn="ctr">
              <a:lnSpc>
                <a:spcPct val="100000"/>
              </a:lnSpc>
            </a:pPr>
            <a:endParaRPr lang="en-US" altLang="bg-BG" sz="2400" dirty="0">
              <a:latin typeface="Times New Roman" panose="02020603050405020304" pitchFamily="18" charset="0"/>
            </a:endParaRPr>
          </a:p>
          <a:p>
            <a:pPr algn="ctr">
              <a:lnSpc>
                <a:spcPct val="100000"/>
              </a:lnSpc>
            </a:pPr>
            <a:endParaRPr lang="en-US" altLang="bg-BG" sz="2400" dirty="0"/>
          </a:p>
          <a:p>
            <a:pPr algn="ctr">
              <a:lnSpc>
                <a:spcPct val="100000"/>
              </a:lnSpc>
            </a:pPr>
            <a:endParaRPr lang="bg-BG" altLang="bg-BG" sz="2400" dirty="0"/>
          </a:p>
          <a:p>
            <a:pPr algn="ctr">
              <a:lnSpc>
                <a:spcPct val="100000"/>
              </a:lnSpc>
            </a:pPr>
            <a:endParaRPr lang="en-US" altLang="bg-BG" sz="2400" dirty="0"/>
          </a:p>
        </p:txBody>
      </p:sp>
      <p:sp>
        <p:nvSpPr>
          <p:cNvPr id="14338" name="Rectangle 2">
            <a:extLst>
              <a:ext uri="{FF2B5EF4-FFF2-40B4-BE49-F238E27FC236}">
                <a16:creationId xmlns:a16="http://schemas.microsoft.com/office/drawing/2014/main" id="{110140AF-B4AB-4996-87A4-FF1BB187F26B}"/>
              </a:ext>
            </a:extLst>
          </p:cNvPr>
          <p:cNvSpPr>
            <a:spLocks noChangeArrowheads="1"/>
          </p:cNvSpPr>
          <p:nvPr/>
        </p:nvSpPr>
        <p:spPr bwMode="auto">
          <a:xfrm>
            <a:off x="4010025" y="3000375"/>
            <a:ext cx="1522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457200" algn="l"/>
                <a:tab pos="914400" algn="l"/>
                <a:tab pos="1371600" algn="l"/>
              </a:tabLst>
              <a:defRPr>
                <a:solidFill>
                  <a:srgbClr val="000000"/>
                </a:solidFill>
                <a:latin typeface="Arial" panose="020B0604020202020204" pitchFamily="34" charset="0"/>
                <a:cs typeface="AR PL SungtiL GB" charset="0"/>
              </a:defRPr>
            </a:lvl1pPr>
            <a:lvl2pPr>
              <a:tabLst>
                <a:tab pos="457200" algn="l"/>
                <a:tab pos="914400" algn="l"/>
                <a:tab pos="1371600" algn="l"/>
              </a:tabLst>
              <a:defRPr>
                <a:solidFill>
                  <a:srgbClr val="000000"/>
                </a:solidFill>
                <a:latin typeface="Arial" panose="020B0604020202020204" pitchFamily="34" charset="0"/>
                <a:cs typeface="AR PL SungtiL GB" charset="0"/>
              </a:defRPr>
            </a:lvl2pPr>
            <a:lvl3pPr>
              <a:tabLst>
                <a:tab pos="457200" algn="l"/>
                <a:tab pos="914400" algn="l"/>
                <a:tab pos="1371600" algn="l"/>
              </a:tabLst>
              <a:defRPr>
                <a:solidFill>
                  <a:srgbClr val="000000"/>
                </a:solidFill>
                <a:latin typeface="Arial" panose="020B0604020202020204" pitchFamily="34" charset="0"/>
                <a:cs typeface="AR PL SungtiL GB" charset="0"/>
              </a:defRPr>
            </a:lvl3pPr>
            <a:lvl4pPr>
              <a:tabLst>
                <a:tab pos="457200" algn="l"/>
                <a:tab pos="914400" algn="l"/>
                <a:tab pos="1371600" algn="l"/>
              </a:tabLst>
              <a:defRPr>
                <a:solidFill>
                  <a:srgbClr val="000000"/>
                </a:solidFill>
                <a:latin typeface="Arial" panose="020B0604020202020204" pitchFamily="34" charset="0"/>
                <a:cs typeface="AR PL SungtiL GB" charset="0"/>
              </a:defRPr>
            </a:lvl4pPr>
            <a:lvl5pPr>
              <a:tabLst>
                <a:tab pos="457200" algn="l"/>
                <a:tab pos="914400" algn="l"/>
                <a:tab pos="13716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cs typeface="AR PL SungtiL GB" charset="0"/>
              </a:defRPr>
            </a:lvl9pPr>
          </a:lstStyle>
          <a:p>
            <a:pPr>
              <a:lnSpc>
                <a:spcPct val="100000"/>
              </a:lnSpc>
            </a:pPr>
            <a:r>
              <a:rPr lang="en-US" altLang="bg-BG" sz="2400">
                <a:latin typeface="Times New Roman" panose="02020603050405020304" pitchFamily="18" charset="0"/>
              </a:rPr>
              <a:t>ВИДЕО!!!</a:t>
            </a:r>
          </a:p>
        </p:txBody>
      </p:sp>
      <p:sp>
        <p:nvSpPr>
          <p:cNvPr id="14339" name="Rectangle 3">
            <a:extLst>
              <a:ext uri="{FF2B5EF4-FFF2-40B4-BE49-F238E27FC236}">
                <a16:creationId xmlns:a16="http://schemas.microsoft.com/office/drawing/2014/main" id="{28131A49-9AC8-4230-B289-405B440A58A0}"/>
              </a:ext>
            </a:extLst>
          </p:cNvPr>
          <p:cNvSpPr>
            <a:spLocks noChangeArrowheads="1"/>
          </p:cNvSpPr>
          <p:nvPr/>
        </p:nvSpPr>
        <p:spPr bwMode="auto">
          <a:xfrm>
            <a:off x="3940175" y="4500563"/>
            <a:ext cx="172402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457200" algn="l"/>
                <a:tab pos="914400" algn="l"/>
                <a:tab pos="1371600" algn="l"/>
              </a:tabLst>
              <a:defRPr>
                <a:solidFill>
                  <a:srgbClr val="000000"/>
                </a:solidFill>
                <a:latin typeface="Arial" panose="020B0604020202020204" pitchFamily="34" charset="0"/>
                <a:cs typeface="AR PL SungtiL GB" charset="0"/>
              </a:defRPr>
            </a:lvl1pPr>
            <a:lvl2pPr>
              <a:tabLst>
                <a:tab pos="457200" algn="l"/>
                <a:tab pos="914400" algn="l"/>
                <a:tab pos="1371600" algn="l"/>
              </a:tabLst>
              <a:defRPr>
                <a:solidFill>
                  <a:srgbClr val="000000"/>
                </a:solidFill>
                <a:latin typeface="Arial" panose="020B0604020202020204" pitchFamily="34" charset="0"/>
                <a:cs typeface="AR PL SungtiL GB" charset="0"/>
              </a:defRPr>
            </a:lvl2pPr>
            <a:lvl3pPr>
              <a:tabLst>
                <a:tab pos="457200" algn="l"/>
                <a:tab pos="914400" algn="l"/>
                <a:tab pos="1371600" algn="l"/>
              </a:tabLst>
              <a:defRPr>
                <a:solidFill>
                  <a:srgbClr val="000000"/>
                </a:solidFill>
                <a:latin typeface="Arial" panose="020B0604020202020204" pitchFamily="34" charset="0"/>
                <a:cs typeface="AR PL SungtiL GB" charset="0"/>
              </a:defRPr>
            </a:lvl3pPr>
            <a:lvl4pPr>
              <a:tabLst>
                <a:tab pos="457200" algn="l"/>
                <a:tab pos="914400" algn="l"/>
                <a:tab pos="1371600" algn="l"/>
              </a:tabLst>
              <a:defRPr>
                <a:solidFill>
                  <a:srgbClr val="000000"/>
                </a:solidFill>
                <a:latin typeface="Arial" panose="020B0604020202020204" pitchFamily="34" charset="0"/>
                <a:cs typeface="AR PL SungtiL GB" charset="0"/>
              </a:defRPr>
            </a:lvl4pPr>
            <a:lvl5pPr>
              <a:tabLst>
                <a:tab pos="457200" algn="l"/>
                <a:tab pos="914400" algn="l"/>
                <a:tab pos="13716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cs typeface="AR PL SungtiL GB" charset="0"/>
              </a:defRPr>
            </a:lvl9pPr>
          </a:lstStyle>
          <a:p>
            <a:pPr>
              <a:lnSpc>
                <a:spcPct val="100000"/>
              </a:lnSpc>
            </a:pPr>
            <a:r>
              <a:rPr lang="en-US" altLang="bg-BG" sz="2400">
                <a:latin typeface="Times New Roman" panose="02020603050405020304" pitchFamily="18" charset="0"/>
              </a:rPr>
              <a:t>АНАЛИЗ!!!</a:t>
            </a:r>
          </a:p>
        </p:txBody>
      </p:sp>
      <p:pic>
        <p:nvPicPr>
          <p:cNvPr id="14340" name="Picture 4">
            <a:extLst>
              <a:ext uri="{FF2B5EF4-FFF2-40B4-BE49-F238E27FC236}">
                <a16:creationId xmlns:a16="http://schemas.microsoft.com/office/drawing/2014/main" id="{B60A40BB-3FE9-4A8B-B110-603FA5E5F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2938" cy="728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5">
            <a:extLst>
              <a:ext uri="{FF2B5EF4-FFF2-40B4-BE49-F238E27FC236}">
                <a16:creationId xmlns:a16="http://schemas.microsoft.com/office/drawing/2014/main" id="{D801BD79-B322-45D3-B4E1-09C19D2CD6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0888" y="0"/>
            <a:ext cx="771525" cy="571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500" y="186850"/>
            <a:ext cx="9500999" cy="1754326"/>
          </a:xfrm>
          <a:prstGeom prst="rect">
            <a:avLst/>
          </a:prstGeom>
          <a:noFill/>
        </p:spPr>
        <p:txBody>
          <a:bodyPr wrap="none" rtlCol="0">
            <a:spAutoFit/>
          </a:bodyPr>
          <a:lstStyle/>
          <a:p>
            <a:pPr algn="ctr"/>
            <a:r>
              <a:rPr lang="bg-BG" sz="2400" b="1" dirty="0">
                <a:latin typeface="Times New Roman" pitchFamily="18" charset="0"/>
                <a:cs typeface="Times New Roman" pitchFamily="18" charset="0"/>
              </a:rPr>
              <a:t>Ефект на Магнус</a:t>
            </a:r>
          </a:p>
          <a:p>
            <a:pPr algn="ctr"/>
            <a:r>
              <a:rPr lang="en-US" sz="2400" i="1" dirty="0" smtClean="0">
                <a:solidFill>
                  <a:srgbClr val="FF0000"/>
                </a:solidFill>
                <a:latin typeface="Times New Roman" pitchFamily="18" charset="0"/>
                <a:cs typeface="Times New Roman" pitchFamily="18" charset="0"/>
              </a:rPr>
              <a:t>Def. </a:t>
            </a:r>
            <a:r>
              <a:rPr lang="bg-BG" sz="2400" i="1" dirty="0" smtClean="0">
                <a:solidFill>
                  <a:srgbClr val="FF0000"/>
                </a:solidFill>
                <a:latin typeface="Times New Roman" pitchFamily="18" charset="0"/>
                <a:cs typeface="Times New Roman" pitchFamily="18" charset="0"/>
              </a:rPr>
              <a:t>Възникване </a:t>
            </a:r>
            <a:r>
              <a:rPr lang="bg-BG" sz="2400" i="1" dirty="0">
                <a:solidFill>
                  <a:srgbClr val="FF0000"/>
                </a:solidFill>
                <a:latin typeface="Times New Roman" pitchFamily="18" charset="0"/>
                <a:cs typeface="Times New Roman" pitchFamily="18" charset="0"/>
              </a:rPr>
              <a:t>на </a:t>
            </a:r>
            <a:r>
              <a:rPr lang="bg-BG" sz="2400" i="1" dirty="0" err="1" smtClean="0">
                <a:solidFill>
                  <a:srgbClr val="FF0000"/>
                </a:solidFill>
                <a:latin typeface="Times New Roman" pitchFamily="18" charset="0"/>
                <a:cs typeface="Times New Roman" pitchFamily="18" charset="0"/>
              </a:rPr>
              <a:t>Магнусова</a:t>
            </a:r>
            <a:r>
              <a:rPr lang="bg-BG" sz="2400" i="1" dirty="0" smtClean="0">
                <a:solidFill>
                  <a:srgbClr val="FF0000"/>
                </a:solidFill>
                <a:latin typeface="Times New Roman" pitchFamily="18" charset="0"/>
                <a:cs typeface="Times New Roman" pitchFamily="18" charset="0"/>
              </a:rPr>
              <a:t> </a:t>
            </a:r>
            <a:r>
              <a:rPr lang="bg-BG" sz="2400" i="1" dirty="0">
                <a:solidFill>
                  <a:srgbClr val="FF0000"/>
                </a:solidFill>
                <a:latin typeface="Times New Roman" pitchFamily="18" charset="0"/>
                <a:cs typeface="Times New Roman" pitchFamily="18" charset="0"/>
              </a:rPr>
              <a:t>сила при едновременно постъпателно и </a:t>
            </a:r>
          </a:p>
          <a:p>
            <a:pPr algn="ctr"/>
            <a:r>
              <a:rPr lang="bg-BG" sz="2400" i="1" dirty="0">
                <a:solidFill>
                  <a:srgbClr val="FF0000"/>
                </a:solidFill>
                <a:latin typeface="Times New Roman" pitchFamily="18" charset="0"/>
                <a:cs typeface="Times New Roman" pitchFamily="18" charset="0"/>
              </a:rPr>
              <a:t>въртеливо движение на тялото.</a:t>
            </a:r>
          </a:p>
          <a:p>
            <a:endParaRPr lang="bg-BG" i="1" dirty="0">
              <a:solidFill>
                <a:srgbClr val="FF0000"/>
              </a:solidFill>
            </a:endParaRPr>
          </a:p>
          <a:p>
            <a:endParaRPr lang="bg-BG" dirty="0"/>
          </a:p>
        </p:txBody>
      </p:sp>
      <p:sp>
        <p:nvSpPr>
          <p:cNvPr id="3" name="TextBox 2"/>
          <p:cNvSpPr txBox="1"/>
          <p:nvPr/>
        </p:nvSpPr>
        <p:spPr>
          <a:xfrm>
            <a:off x="7480958" y="1666361"/>
            <a:ext cx="1540806" cy="461665"/>
          </a:xfrm>
          <a:prstGeom prst="rect">
            <a:avLst/>
          </a:prstGeom>
          <a:noFill/>
        </p:spPr>
        <p:txBody>
          <a:bodyPr wrap="none" rtlCol="0">
            <a:spAutoFit/>
          </a:bodyPr>
          <a:lstStyle/>
          <a:p>
            <a:r>
              <a:rPr lang="bg-BG" sz="2400" dirty="0">
                <a:latin typeface="Times New Roman" pitchFamily="18" charset="0"/>
                <a:cs typeface="Times New Roman" pitchFamily="18" charset="0"/>
              </a:rPr>
              <a:t>ВИДЕО!!!</a:t>
            </a:r>
          </a:p>
        </p:txBody>
      </p:sp>
      <p:sp>
        <p:nvSpPr>
          <p:cNvPr id="4" name="TextBox 3"/>
          <p:cNvSpPr txBox="1"/>
          <p:nvPr/>
        </p:nvSpPr>
        <p:spPr>
          <a:xfrm>
            <a:off x="7137292" y="2379864"/>
            <a:ext cx="1745991" cy="461665"/>
          </a:xfrm>
          <a:prstGeom prst="rect">
            <a:avLst/>
          </a:prstGeom>
          <a:noFill/>
        </p:spPr>
        <p:txBody>
          <a:bodyPr wrap="none" rtlCol="0">
            <a:spAutoFit/>
          </a:bodyPr>
          <a:lstStyle/>
          <a:p>
            <a:r>
              <a:rPr lang="bg-BG" sz="2400" dirty="0">
                <a:latin typeface="Times New Roman" pitchFamily="18" charset="0"/>
                <a:cs typeface="Times New Roman" pitchFamily="18" charset="0"/>
              </a:rPr>
              <a:t>АНАЛИЗ!!!</a:t>
            </a:r>
          </a:p>
        </p:txBody>
      </p:sp>
      <p:pic>
        <p:nvPicPr>
          <p:cNvPr id="5" name="Picture 4" descr="&amp;Ncy;&amp;acy;&amp;tscy;&amp;icy;&amp;ocy;&amp;ncy;&amp;acy;&amp;lcy;&amp;ncy;&amp;acy; &amp;Scy;&amp;pcy;&amp;ocy;&amp;rcy;&amp;tcy;&amp;ncy;&amp;acy; &amp;Acy;&amp;kcy;&amp;acy;&amp;dcy;&amp;iecy;&amp;mcy;&amp;icy;&amp;yacy; (&amp;Ncy;&amp;Scy;&amp;Acy;) &quot;&amp;Vcy;&amp;acy;&amp;scy;&amp;icy;&amp;lcy; &amp;Lcy;&amp;iecy;&amp;vcy;&amp;scy;&amp;kcy;&amp;icy;&quot;"/>
          <p:cNvPicPr>
            <a:picLocks noChangeAspect="1" noChangeArrowheads="1"/>
          </p:cNvPicPr>
          <p:nvPr/>
        </p:nvPicPr>
        <p:blipFill>
          <a:blip r:embed="rId2"/>
          <a:srcRect/>
          <a:stretch>
            <a:fillRect/>
          </a:stretch>
        </p:blipFill>
        <p:spPr bwMode="auto">
          <a:xfrm>
            <a:off x="0" y="0"/>
            <a:ext cx="642910" cy="728631"/>
          </a:xfrm>
          <a:prstGeom prst="rect">
            <a:avLst/>
          </a:prstGeom>
          <a:noFill/>
          <a:ln w="9525">
            <a:noFill/>
            <a:miter lim="800000"/>
            <a:headEnd/>
            <a:tailEnd/>
          </a:ln>
        </p:spPr>
      </p:pic>
      <p:pic>
        <p:nvPicPr>
          <p:cNvPr id="6" name="Picture 5" descr="http://www.manager.bg/sites/default/files/mainimages/1_336.jpg"/>
          <p:cNvPicPr>
            <a:picLocks noChangeAspect="1" noChangeArrowheads="1"/>
          </p:cNvPicPr>
          <p:nvPr/>
        </p:nvPicPr>
        <p:blipFill>
          <a:blip r:embed="rId3" cstate="print"/>
          <a:srcRect/>
          <a:stretch>
            <a:fillRect/>
          </a:stretch>
        </p:blipFill>
        <p:spPr bwMode="auto">
          <a:xfrm>
            <a:off x="8371400" y="0"/>
            <a:ext cx="772600" cy="571480"/>
          </a:xfrm>
          <a:prstGeom prst="rect">
            <a:avLst/>
          </a:prstGeom>
          <a:noFill/>
          <a:ln w="9525">
            <a:noFill/>
            <a:miter lim="800000"/>
            <a:headEnd/>
            <a:tailEnd/>
          </a:ln>
        </p:spPr>
      </p:pic>
      <p:sp>
        <p:nvSpPr>
          <p:cNvPr id="7" name="Правоъгълник 6">
            <a:extLst>
              <a:ext uri="{FF2B5EF4-FFF2-40B4-BE49-F238E27FC236}">
                <a16:creationId xmlns:a16="http://schemas.microsoft.com/office/drawing/2014/main" id="{4FF20C1E-78FA-4135-B76A-B11F3793D8D2}"/>
              </a:ext>
            </a:extLst>
          </p:cNvPr>
          <p:cNvSpPr/>
          <p:nvPr/>
        </p:nvSpPr>
        <p:spPr>
          <a:xfrm>
            <a:off x="399254" y="3603600"/>
            <a:ext cx="8345491" cy="3046988"/>
          </a:xfrm>
          <a:prstGeom prst="rect">
            <a:avLst/>
          </a:prstGeom>
        </p:spPr>
        <p:txBody>
          <a:bodyPr wrap="square">
            <a:spAutoFit/>
          </a:bodyPr>
          <a:lstStyle/>
          <a:p>
            <a:pPr algn="just"/>
            <a:r>
              <a:rPr lang="ru-RU" sz="2400" dirty="0">
                <a:solidFill>
                  <a:srgbClr val="111C3A"/>
                </a:solidFill>
                <a:latin typeface="Times New Roman" panose="02020603050405020304" pitchFamily="18" charset="0"/>
                <a:cs typeface="Times New Roman" panose="02020603050405020304" pitchFamily="18" charset="0"/>
              </a:rPr>
              <a:t>	</a:t>
            </a:r>
            <a:r>
              <a:rPr lang="ru-RU" sz="2400" dirty="0" err="1">
                <a:solidFill>
                  <a:srgbClr val="111C3A"/>
                </a:solidFill>
                <a:latin typeface="Times New Roman" panose="02020603050405020304" pitchFamily="18" charset="0"/>
                <a:cs typeface="Times New Roman" panose="02020603050405020304" pitchFamily="18" charset="0"/>
              </a:rPr>
              <a:t>Според</a:t>
            </a:r>
            <a:r>
              <a:rPr lang="ru-RU" sz="2400" dirty="0">
                <a:solidFill>
                  <a:srgbClr val="111C3A"/>
                </a:solidFill>
                <a:latin typeface="Times New Roman" panose="02020603050405020304" pitchFamily="18" charset="0"/>
                <a:cs typeface="Times New Roman" panose="02020603050405020304" pitchFamily="18" charset="0"/>
              </a:rPr>
              <a:t> </a:t>
            </a:r>
            <a:r>
              <a:rPr lang="ru-RU" sz="2400" dirty="0" err="1">
                <a:solidFill>
                  <a:srgbClr val="111C3A"/>
                </a:solidFill>
                <a:latin typeface="Times New Roman" panose="02020603050405020304" pitchFamily="18" charset="0"/>
                <a:cs typeface="Times New Roman" panose="02020603050405020304" pitchFamily="18" charset="0"/>
              </a:rPr>
              <a:t>законите</a:t>
            </a:r>
            <a:r>
              <a:rPr lang="ru-RU" sz="2400" dirty="0">
                <a:solidFill>
                  <a:srgbClr val="111C3A"/>
                </a:solidFill>
                <a:latin typeface="Times New Roman" panose="02020603050405020304" pitchFamily="18" charset="0"/>
                <a:cs typeface="Times New Roman" panose="02020603050405020304" pitchFamily="18" charset="0"/>
              </a:rPr>
              <a:t> на </a:t>
            </a:r>
            <a:r>
              <a:rPr lang="ru-RU" sz="2400" dirty="0" err="1">
                <a:solidFill>
                  <a:srgbClr val="111C3A"/>
                </a:solidFill>
                <a:latin typeface="Times New Roman" panose="02020603050405020304" pitchFamily="18" charset="0"/>
                <a:cs typeface="Times New Roman" panose="02020603050405020304" pitchFamily="18" charset="0"/>
              </a:rPr>
              <a:t>физиката</a:t>
            </a:r>
            <a:r>
              <a:rPr lang="ru-RU" sz="2400" dirty="0">
                <a:solidFill>
                  <a:srgbClr val="111C3A"/>
                </a:solidFill>
                <a:latin typeface="Times New Roman" panose="02020603050405020304" pitchFamily="18" charset="0"/>
                <a:cs typeface="Times New Roman" panose="02020603050405020304" pitchFamily="18" charset="0"/>
              </a:rPr>
              <a:t> всяко </a:t>
            </a:r>
            <a:r>
              <a:rPr lang="ru-RU" sz="2400" dirty="0" err="1">
                <a:solidFill>
                  <a:srgbClr val="111C3A"/>
                </a:solidFill>
                <a:latin typeface="Times New Roman" panose="02020603050405020304" pitchFamily="18" charset="0"/>
                <a:cs typeface="Times New Roman" panose="02020603050405020304" pitchFamily="18" charset="0"/>
              </a:rPr>
              <a:t>тяло</a:t>
            </a:r>
            <a:r>
              <a:rPr lang="ru-RU" sz="2400" dirty="0">
                <a:solidFill>
                  <a:srgbClr val="111C3A"/>
                </a:solidFill>
                <a:latin typeface="Times New Roman" panose="02020603050405020304" pitchFamily="18" charset="0"/>
                <a:cs typeface="Times New Roman" panose="02020603050405020304" pitchFamily="18" charset="0"/>
              </a:rPr>
              <a:t>, подобно на </a:t>
            </a:r>
            <a:r>
              <a:rPr lang="ru-RU" sz="2400" dirty="0" err="1">
                <a:solidFill>
                  <a:srgbClr val="111C3A"/>
                </a:solidFill>
                <a:latin typeface="Times New Roman" panose="02020603050405020304" pitchFamily="18" charset="0"/>
                <a:cs typeface="Times New Roman" panose="02020603050405020304" pitchFamily="18" charset="0"/>
              </a:rPr>
              <a:t>движещата</a:t>
            </a:r>
            <a:r>
              <a:rPr lang="ru-RU" sz="2400" dirty="0">
                <a:solidFill>
                  <a:srgbClr val="111C3A"/>
                </a:solidFill>
                <a:latin typeface="Times New Roman" panose="02020603050405020304" pitchFamily="18" charset="0"/>
                <a:cs typeface="Times New Roman" panose="02020603050405020304" pitchFamily="18" charset="0"/>
              </a:rPr>
              <a:t> се </a:t>
            </a:r>
            <a:r>
              <a:rPr lang="ru-RU" sz="2400" dirty="0" err="1">
                <a:solidFill>
                  <a:srgbClr val="111C3A"/>
                </a:solidFill>
                <a:latin typeface="Times New Roman" panose="02020603050405020304" pitchFamily="18" charset="0"/>
                <a:cs typeface="Times New Roman" panose="02020603050405020304" pitchFamily="18" charset="0"/>
              </a:rPr>
              <a:t>във</a:t>
            </a:r>
            <a:r>
              <a:rPr lang="ru-RU" sz="2400" dirty="0">
                <a:solidFill>
                  <a:srgbClr val="111C3A"/>
                </a:solidFill>
                <a:latin typeface="Times New Roman" panose="02020603050405020304" pitchFamily="18" charset="0"/>
                <a:cs typeface="Times New Roman" panose="02020603050405020304" pitchFamily="18" charset="0"/>
              </a:rPr>
              <a:t> </a:t>
            </a:r>
            <a:r>
              <a:rPr lang="ru-RU" sz="2400" dirty="0" err="1">
                <a:solidFill>
                  <a:srgbClr val="111C3A"/>
                </a:solidFill>
                <a:latin typeface="Times New Roman" panose="02020603050405020304" pitchFamily="18" charset="0"/>
                <a:cs typeface="Times New Roman" panose="02020603050405020304" pitchFamily="18" charset="0"/>
              </a:rPr>
              <a:t>въздуха</a:t>
            </a:r>
            <a:r>
              <a:rPr lang="ru-RU" sz="2400" dirty="0">
                <a:solidFill>
                  <a:srgbClr val="111C3A"/>
                </a:solidFill>
                <a:latin typeface="Times New Roman" panose="02020603050405020304" pitchFamily="18" charset="0"/>
                <a:cs typeface="Times New Roman" panose="02020603050405020304" pitchFamily="18" charset="0"/>
              </a:rPr>
              <a:t> топка, е подложено на множество </a:t>
            </a:r>
            <a:r>
              <a:rPr lang="ru-RU" sz="2400" dirty="0" err="1">
                <a:solidFill>
                  <a:srgbClr val="111C3A"/>
                </a:solidFill>
                <a:latin typeface="Times New Roman" panose="02020603050405020304" pitchFamily="18" charset="0"/>
                <a:cs typeface="Times New Roman" panose="02020603050405020304" pitchFamily="18" charset="0"/>
              </a:rPr>
              <a:t>физични</a:t>
            </a:r>
            <a:r>
              <a:rPr lang="ru-RU" sz="2400" dirty="0">
                <a:solidFill>
                  <a:srgbClr val="111C3A"/>
                </a:solidFill>
                <a:latin typeface="Times New Roman" panose="02020603050405020304" pitchFamily="18" charset="0"/>
                <a:cs typeface="Times New Roman" panose="02020603050405020304" pitchFamily="18" charset="0"/>
              </a:rPr>
              <a:t> </a:t>
            </a:r>
            <a:r>
              <a:rPr lang="ru-RU" sz="2400" dirty="0" err="1">
                <a:solidFill>
                  <a:srgbClr val="111C3A"/>
                </a:solidFill>
                <a:latin typeface="Times New Roman" panose="02020603050405020304" pitchFamily="18" charset="0"/>
                <a:cs typeface="Times New Roman" panose="02020603050405020304" pitchFamily="18" charset="0"/>
              </a:rPr>
              <a:t>сили</a:t>
            </a:r>
            <a:r>
              <a:rPr lang="ru-RU" sz="2400" dirty="0">
                <a:solidFill>
                  <a:srgbClr val="111C3A"/>
                </a:solidFill>
                <a:latin typeface="Times New Roman" panose="02020603050405020304" pitchFamily="18" charset="0"/>
                <a:cs typeface="Times New Roman" panose="02020603050405020304" pitchFamily="18" charset="0"/>
              </a:rPr>
              <a:t>, </a:t>
            </a:r>
            <a:r>
              <a:rPr lang="ru-RU" sz="2400" dirty="0" err="1">
                <a:solidFill>
                  <a:srgbClr val="111C3A"/>
                </a:solidFill>
                <a:latin typeface="Times New Roman" panose="02020603050405020304" pitchFamily="18" charset="0"/>
                <a:cs typeface="Times New Roman" panose="02020603050405020304" pitchFamily="18" charset="0"/>
              </a:rPr>
              <a:t>чието</a:t>
            </a:r>
            <a:r>
              <a:rPr lang="ru-RU" sz="2400" dirty="0">
                <a:solidFill>
                  <a:srgbClr val="111C3A"/>
                </a:solidFill>
                <a:latin typeface="Times New Roman" panose="02020603050405020304" pitchFamily="18" charset="0"/>
                <a:cs typeface="Times New Roman" panose="02020603050405020304" pitchFamily="18" charset="0"/>
              </a:rPr>
              <a:t> </a:t>
            </a:r>
            <a:r>
              <a:rPr lang="ru-RU" sz="2400" dirty="0" err="1">
                <a:solidFill>
                  <a:srgbClr val="111C3A"/>
                </a:solidFill>
                <a:latin typeface="Times New Roman" panose="02020603050405020304" pitchFamily="18" charset="0"/>
                <a:cs typeface="Times New Roman" panose="02020603050405020304" pitchFamily="18" charset="0"/>
              </a:rPr>
              <a:t>комбинирано</a:t>
            </a:r>
            <a:r>
              <a:rPr lang="ru-RU" sz="2400" dirty="0">
                <a:solidFill>
                  <a:srgbClr val="111C3A"/>
                </a:solidFill>
                <a:latin typeface="Times New Roman" panose="02020603050405020304" pitchFamily="18" charset="0"/>
                <a:cs typeface="Times New Roman" panose="02020603050405020304" pitchFamily="18" charset="0"/>
              </a:rPr>
              <a:t> влияние </a:t>
            </a:r>
            <a:r>
              <a:rPr lang="ru-RU" sz="2400" dirty="0" err="1">
                <a:solidFill>
                  <a:srgbClr val="111C3A"/>
                </a:solidFill>
                <a:latin typeface="Times New Roman" panose="02020603050405020304" pitchFamily="18" charset="0"/>
                <a:cs typeface="Times New Roman" panose="02020603050405020304" pitchFamily="18" charset="0"/>
              </a:rPr>
              <a:t>определя</a:t>
            </a:r>
            <a:r>
              <a:rPr lang="ru-RU" sz="2400" dirty="0">
                <a:solidFill>
                  <a:srgbClr val="111C3A"/>
                </a:solidFill>
                <a:latin typeface="Times New Roman" panose="02020603050405020304" pitchFamily="18" charset="0"/>
                <a:cs typeface="Times New Roman" panose="02020603050405020304" pitchFamily="18" charset="0"/>
              </a:rPr>
              <a:t> </a:t>
            </a:r>
            <a:r>
              <a:rPr lang="ru-RU" sz="2400" dirty="0" err="1">
                <a:solidFill>
                  <a:srgbClr val="111C3A"/>
                </a:solidFill>
                <a:latin typeface="Times New Roman" panose="02020603050405020304" pitchFamily="18" charset="0"/>
                <a:cs typeface="Times New Roman" panose="02020603050405020304" pitchFamily="18" charset="0"/>
              </a:rPr>
              <a:t>траекторията</a:t>
            </a:r>
            <a:r>
              <a:rPr lang="ru-RU" sz="2400" dirty="0">
                <a:solidFill>
                  <a:srgbClr val="111C3A"/>
                </a:solidFill>
                <a:latin typeface="Times New Roman" panose="02020603050405020304" pitchFamily="18" charset="0"/>
                <a:cs typeface="Times New Roman" panose="02020603050405020304" pitchFamily="18" charset="0"/>
              </a:rPr>
              <a:t> на полета. При полет </a:t>
            </a:r>
            <a:r>
              <a:rPr lang="ru-RU" sz="2400" dirty="0" err="1">
                <a:solidFill>
                  <a:srgbClr val="111C3A"/>
                </a:solidFill>
                <a:latin typeface="Times New Roman" panose="02020603050405020304" pitchFamily="18" charset="0"/>
                <a:cs typeface="Times New Roman" panose="02020603050405020304" pitchFamily="18" charset="0"/>
              </a:rPr>
              <a:t>въртящата</a:t>
            </a:r>
            <a:r>
              <a:rPr lang="ru-RU" sz="2400" dirty="0">
                <a:solidFill>
                  <a:srgbClr val="111C3A"/>
                </a:solidFill>
                <a:latin typeface="Times New Roman" panose="02020603050405020304" pitchFamily="18" charset="0"/>
                <a:cs typeface="Times New Roman" panose="02020603050405020304" pitchFamily="18" charset="0"/>
              </a:rPr>
              <a:t> се топка </a:t>
            </a:r>
            <a:r>
              <a:rPr lang="ru-RU" sz="2400" dirty="0" err="1">
                <a:solidFill>
                  <a:srgbClr val="111C3A"/>
                </a:solidFill>
                <a:latin typeface="Times New Roman" panose="02020603050405020304" pitchFamily="18" charset="0"/>
                <a:cs typeface="Times New Roman" panose="02020603050405020304" pitchFamily="18" charset="0"/>
              </a:rPr>
              <a:t>увлича</a:t>
            </a:r>
            <a:r>
              <a:rPr lang="ru-RU" sz="2400" dirty="0">
                <a:solidFill>
                  <a:srgbClr val="111C3A"/>
                </a:solidFill>
                <a:latin typeface="Times New Roman" panose="02020603050405020304" pitchFamily="18" charset="0"/>
                <a:cs typeface="Times New Roman" panose="02020603050405020304" pitchFamily="18" charset="0"/>
              </a:rPr>
              <a:t> в </a:t>
            </a:r>
            <a:r>
              <a:rPr lang="ru-RU" sz="2400" dirty="0" err="1">
                <a:solidFill>
                  <a:srgbClr val="111C3A"/>
                </a:solidFill>
                <a:latin typeface="Times New Roman" panose="02020603050405020304" pitchFamily="18" charset="0"/>
                <a:cs typeface="Times New Roman" panose="02020603050405020304" pitchFamily="18" charset="0"/>
              </a:rPr>
              <a:t>кръговото</a:t>
            </a:r>
            <a:r>
              <a:rPr lang="ru-RU" sz="2400" dirty="0">
                <a:solidFill>
                  <a:srgbClr val="111C3A"/>
                </a:solidFill>
                <a:latin typeface="Times New Roman" panose="02020603050405020304" pitchFamily="18" charset="0"/>
                <a:cs typeface="Times New Roman" panose="02020603050405020304" pitchFamily="18" charset="0"/>
              </a:rPr>
              <a:t> си движение </a:t>
            </a:r>
            <a:r>
              <a:rPr lang="ru-RU" sz="2400" dirty="0" err="1">
                <a:solidFill>
                  <a:srgbClr val="111C3A"/>
                </a:solidFill>
                <a:latin typeface="Times New Roman" panose="02020603050405020304" pitchFamily="18" charset="0"/>
                <a:cs typeface="Times New Roman" panose="02020603050405020304" pitchFamily="18" charset="0"/>
              </a:rPr>
              <a:t>прилежащия</a:t>
            </a:r>
            <a:r>
              <a:rPr lang="ru-RU" sz="2400" dirty="0">
                <a:solidFill>
                  <a:srgbClr val="111C3A"/>
                </a:solidFill>
                <a:latin typeface="Times New Roman" panose="02020603050405020304" pitchFamily="18" charset="0"/>
                <a:cs typeface="Times New Roman" panose="02020603050405020304" pitchFamily="18" charset="0"/>
              </a:rPr>
              <a:t> до </a:t>
            </a:r>
            <a:r>
              <a:rPr lang="ru-RU" sz="2400" dirty="0" err="1">
                <a:solidFill>
                  <a:srgbClr val="111C3A"/>
                </a:solidFill>
                <a:latin typeface="Times New Roman" panose="02020603050405020304" pitchFamily="18" charset="0"/>
                <a:cs typeface="Times New Roman" panose="02020603050405020304" pitchFamily="18" charset="0"/>
              </a:rPr>
              <a:t>нея</a:t>
            </a:r>
            <a:r>
              <a:rPr lang="ru-RU" sz="2400" dirty="0">
                <a:solidFill>
                  <a:srgbClr val="111C3A"/>
                </a:solidFill>
                <a:latin typeface="Times New Roman" panose="02020603050405020304" pitchFamily="18" charset="0"/>
                <a:cs typeface="Times New Roman" panose="02020603050405020304" pitchFamily="18" charset="0"/>
              </a:rPr>
              <a:t> слой </a:t>
            </a:r>
            <a:r>
              <a:rPr lang="ru-RU" sz="2400" dirty="0" err="1">
                <a:solidFill>
                  <a:srgbClr val="111C3A"/>
                </a:solidFill>
                <a:latin typeface="Times New Roman" panose="02020603050405020304" pitchFamily="18" charset="0"/>
                <a:cs typeface="Times New Roman" panose="02020603050405020304" pitchFamily="18" charset="0"/>
              </a:rPr>
              <a:t>въздух</a:t>
            </a:r>
            <a:r>
              <a:rPr lang="ru-RU" sz="2400" dirty="0">
                <a:solidFill>
                  <a:srgbClr val="111C3A"/>
                </a:solidFill>
                <a:latin typeface="Times New Roman" panose="02020603050405020304" pitchFamily="18" charset="0"/>
                <a:cs typeface="Times New Roman" panose="02020603050405020304" pitchFamily="18" charset="0"/>
              </a:rPr>
              <a:t>. В </a:t>
            </a:r>
            <a:r>
              <a:rPr lang="ru-RU" sz="2400" dirty="0" err="1">
                <a:solidFill>
                  <a:srgbClr val="111C3A"/>
                </a:solidFill>
                <a:latin typeface="Times New Roman" panose="02020603050405020304" pitchFamily="18" charset="0"/>
                <a:cs typeface="Times New Roman" panose="02020603050405020304" pitchFamily="18" charset="0"/>
              </a:rPr>
              <a:t>резултат</a:t>
            </a:r>
            <a:r>
              <a:rPr lang="ru-RU" sz="2400" dirty="0">
                <a:solidFill>
                  <a:srgbClr val="111C3A"/>
                </a:solidFill>
                <a:latin typeface="Times New Roman" panose="02020603050405020304" pitchFamily="18" charset="0"/>
                <a:cs typeface="Times New Roman" panose="02020603050405020304" pitchFamily="18" charset="0"/>
              </a:rPr>
              <a:t> </a:t>
            </a:r>
            <a:r>
              <a:rPr lang="ru-RU" sz="2400" dirty="0" err="1">
                <a:solidFill>
                  <a:srgbClr val="111C3A"/>
                </a:solidFill>
                <a:latin typeface="Times New Roman" panose="02020603050405020304" pitchFamily="18" charset="0"/>
                <a:cs typeface="Times New Roman" panose="02020603050405020304" pitchFamily="18" charset="0"/>
              </a:rPr>
              <a:t>връхлитащият</a:t>
            </a:r>
            <a:r>
              <a:rPr lang="ru-RU" sz="2400" dirty="0">
                <a:solidFill>
                  <a:srgbClr val="111C3A"/>
                </a:solidFill>
                <a:latin typeface="Times New Roman" panose="02020603050405020304" pitchFamily="18" charset="0"/>
                <a:cs typeface="Times New Roman" panose="02020603050405020304" pitchFamily="18" charset="0"/>
              </a:rPr>
              <a:t> </a:t>
            </a:r>
            <a:r>
              <a:rPr lang="ru-RU" sz="2400" dirty="0" err="1">
                <a:solidFill>
                  <a:srgbClr val="111C3A"/>
                </a:solidFill>
                <a:latin typeface="Times New Roman" panose="02020603050405020304" pitchFamily="18" charset="0"/>
                <a:cs typeface="Times New Roman" panose="02020603050405020304" pitchFamily="18" charset="0"/>
              </a:rPr>
              <a:t>въздух</a:t>
            </a:r>
            <a:r>
              <a:rPr lang="ru-RU" sz="2400" dirty="0">
                <a:solidFill>
                  <a:srgbClr val="111C3A"/>
                </a:solidFill>
                <a:latin typeface="Times New Roman" panose="02020603050405020304" pitchFamily="18" charset="0"/>
                <a:cs typeface="Times New Roman" panose="02020603050405020304" pitchFamily="18" charset="0"/>
              </a:rPr>
              <a:t> се </a:t>
            </a:r>
            <a:r>
              <a:rPr lang="ru-RU" sz="2400" dirty="0" err="1">
                <a:solidFill>
                  <a:srgbClr val="111C3A"/>
                </a:solidFill>
                <a:latin typeface="Times New Roman" panose="02020603050405020304" pitchFamily="18" charset="0"/>
                <a:cs typeface="Times New Roman" panose="02020603050405020304" pitchFamily="18" charset="0"/>
              </a:rPr>
              <a:t>движи</a:t>
            </a:r>
            <a:r>
              <a:rPr lang="ru-RU" sz="2400" dirty="0">
                <a:solidFill>
                  <a:srgbClr val="111C3A"/>
                </a:solidFill>
                <a:latin typeface="Times New Roman" panose="02020603050405020304" pitchFamily="18" charset="0"/>
                <a:cs typeface="Times New Roman" panose="02020603050405020304" pitchFamily="18" charset="0"/>
              </a:rPr>
              <a:t> </a:t>
            </a:r>
            <a:r>
              <a:rPr lang="ru-RU" sz="2400" dirty="0" err="1">
                <a:solidFill>
                  <a:srgbClr val="111C3A"/>
                </a:solidFill>
                <a:latin typeface="Times New Roman" panose="02020603050405020304" pitchFamily="18" charset="0"/>
                <a:cs typeface="Times New Roman" panose="02020603050405020304" pitchFamily="18" charset="0"/>
              </a:rPr>
              <a:t>по-бързо</a:t>
            </a:r>
            <a:r>
              <a:rPr lang="ru-RU" sz="2400" dirty="0">
                <a:solidFill>
                  <a:srgbClr val="111C3A"/>
                </a:solidFill>
                <a:latin typeface="Times New Roman" panose="02020603050405020304" pitchFamily="18" charset="0"/>
                <a:cs typeface="Times New Roman" panose="02020603050405020304" pitchFamily="18" charset="0"/>
              </a:rPr>
              <a:t> там, </a:t>
            </a:r>
            <a:r>
              <a:rPr lang="ru-RU" sz="2400" dirty="0" err="1">
                <a:solidFill>
                  <a:srgbClr val="111C3A"/>
                </a:solidFill>
                <a:latin typeface="Times New Roman" panose="02020603050405020304" pitchFamily="18" charset="0"/>
                <a:cs typeface="Times New Roman" panose="02020603050405020304" pitchFamily="18" charset="0"/>
              </a:rPr>
              <a:t>където</a:t>
            </a:r>
            <a:r>
              <a:rPr lang="ru-RU" sz="2400" dirty="0">
                <a:solidFill>
                  <a:srgbClr val="111C3A"/>
                </a:solidFill>
                <a:latin typeface="Times New Roman" panose="02020603050405020304" pitchFamily="18" charset="0"/>
                <a:cs typeface="Times New Roman" panose="02020603050405020304" pitchFamily="18" charset="0"/>
              </a:rPr>
              <a:t> </a:t>
            </a:r>
            <a:r>
              <a:rPr lang="ru-RU" sz="2400" dirty="0" err="1">
                <a:solidFill>
                  <a:srgbClr val="111C3A"/>
                </a:solidFill>
                <a:latin typeface="Times New Roman" panose="02020603050405020304" pitchFamily="18" charset="0"/>
                <a:cs typeface="Times New Roman" panose="02020603050405020304" pitchFamily="18" charset="0"/>
              </a:rPr>
              <a:t>неговото</a:t>
            </a:r>
            <a:r>
              <a:rPr lang="ru-RU" sz="2400" dirty="0">
                <a:solidFill>
                  <a:srgbClr val="111C3A"/>
                </a:solidFill>
                <a:latin typeface="Times New Roman" panose="02020603050405020304" pitchFamily="18" charset="0"/>
                <a:cs typeface="Times New Roman" panose="02020603050405020304" pitchFamily="18" charset="0"/>
              </a:rPr>
              <a:t> направление </a:t>
            </a:r>
            <a:r>
              <a:rPr lang="ru-RU" sz="2400" dirty="0" err="1">
                <a:solidFill>
                  <a:srgbClr val="111C3A"/>
                </a:solidFill>
                <a:latin typeface="Times New Roman" panose="02020603050405020304" pitchFamily="18" charset="0"/>
                <a:cs typeface="Times New Roman" panose="02020603050405020304" pitchFamily="18" charset="0"/>
              </a:rPr>
              <a:t>съвпада</a:t>
            </a:r>
            <a:r>
              <a:rPr lang="ru-RU" sz="2400" dirty="0">
                <a:solidFill>
                  <a:srgbClr val="111C3A"/>
                </a:solidFill>
                <a:latin typeface="Times New Roman" panose="02020603050405020304" pitchFamily="18" charset="0"/>
                <a:cs typeface="Times New Roman" panose="02020603050405020304" pitchFamily="18" charset="0"/>
              </a:rPr>
              <a:t> с </a:t>
            </a:r>
            <a:r>
              <a:rPr lang="ru-RU" sz="2400" dirty="0" err="1">
                <a:solidFill>
                  <a:srgbClr val="111C3A"/>
                </a:solidFill>
                <a:latin typeface="Times New Roman" panose="02020603050405020304" pitchFamily="18" charset="0"/>
                <a:cs typeface="Times New Roman" panose="02020603050405020304" pitchFamily="18" charset="0"/>
              </a:rPr>
              <a:t>направлението</a:t>
            </a:r>
            <a:r>
              <a:rPr lang="ru-RU" sz="2400" dirty="0">
                <a:solidFill>
                  <a:srgbClr val="111C3A"/>
                </a:solidFill>
                <a:latin typeface="Times New Roman" panose="02020603050405020304" pitchFamily="18" charset="0"/>
                <a:cs typeface="Times New Roman" panose="02020603050405020304" pitchFamily="18" charset="0"/>
              </a:rPr>
              <a:t> на </a:t>
            </a:r>
            <a:r>
              <a:rPr lang="ru-RU" sz="2400" dirty="0" err="1">
                <a:solidFill>
                  <a:srgbClr val="111C3A"/>
                </a:solidFill>
                <a:latin typeface="Times New Roman" panose="02020603050405020304" pitchFamily="18" charset="0"/>
                <a:cs typeface="Times New Roman" panose="02020603050405020304" pitchFamily="18" charset="0"/>
              </a:rPr>
              <a:t>въртящата</a:t>
            </a:r>
            <a:r>
              <a:rPr lang="ru-RU" sz="2400" dirty="0">
                <a:solidFill>
                  <a:srgbClr val="111C3A"/>
                </a:solidFill>
                <a:latin typeface="Times New Roman" panose="02020603050405020304" pitchFamily="18" charset="0"/>
                <a:cs typeface="Times New Roman" panose="02020603050405020304" pitchFamily="18" charset="0"/>
              </a:rPr>
              <a:t> се топка.</a:t>
            </a:r>
            <a:endParaRPr lang="bg-BG" dirty="0"/>
          </a:p>
        </p:txBody>
      </p:sp>
      <p:pic>
        <p:nvPicPr>
          <p:cNvPr id="22530" name="Picture 2">
            <a:extLst>
              <a:ext uri="{FF2B5EF4-FFF2-40B4-BE49-F238E27FC236}">
                <a16:creationId xmlns:a16="http://schemas.microsoft.com/office/drawing/2014/main" id="{DA9C6E2A-4697-4A4B-B83B-65E979D515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717" y="1391920"/>
            <a:ext cx="2963832" cy="1975888"/>
          </a:xfrm>
          <a:prstGeom prst="rect">
            <a:avLst/>
          </a:prstGeom>
          <a:noFill/>
          <a:extLst>
            <a:ext uri="{909E8E84-426E-40DD-AFC4-6F175D3DCCD1}">
              <a14:hiddenFill xmlns:a14="http://schemas.microsoft.com/office/drawing/2010/main">
                <a:solidFill>
                  <a:srgbClr val="FFFFFF"/>
                </a:solidFill>
              </a14:hiddenFill>
            </a:ext>
          </a:extLst>
        </p:spPr>
      </p:pic>
      <p:pic>
        <p:nvPicPr>
          <p:cNvPr id="8" name="Картина 7">
            <a:extLst>
              <a:ext uri="{FF2B5EF4-FFF2-40B4-BE49-F238E27FC236}">
                <a16:creationId xmlns:a16="http://schemas.microsoft.com/office/drawing/2014/main" id="{9A099AA6-5CEA-4E55-A788-483CF157DB20}"/>
              </a:ext>
            </a:extLst>
          </p:cNvPr>
          <p:cNvPicPr>
            <a:picLocks noChangeAspect="1"/>
          </p:cNvPicPr>
          <p:nvPr/>
        </p:nvPicPr>
        <p:blipFill>
          <a:blip r:embed="rId5"/>
          <a:stretch>
            <a:fillRect/>
          </a:stretch>
        </p:blipFill>
        <p:spPr>
          <a:xfrm>
            <a:off x="3611932" y="1391920"/>
            <a:ext cx="2772825" cy="20683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449937" y="100012"/>
            <a:ext cx="6843390" cy="461665"/>
          </a:xfrm>
          <a:prstGeom prst="rect">
            <a:avLst/>
          </a:prstGeom>
          <a:noFill/>
          <a:ln w="9525">
            <a:noFill/>
            <a:miter lim="800000"/>
            <a:headEnd/>
            <a:tailEnd/>
          </a:ln>
        </p:spPr>
        <p:txBody>
          <a:bodyPr wrap="square">
            <a:spAutoFit/>
          </a:bodyPr>
          <a:lstStyle/>
          <a:p>
            <a:pPr>
              <a:spcBef>
                <a:spcPct val="50000"/>
              </a:spcBef>
            </a:pPr>
            <a:r>
              <a:rPr lang="en-US" sz="2400" dirty="0">
                <a:latin typeface="Times New Roman" panose="02020603050405020304" pitchFamily="18" charset="0"/>
                <a:cs typeface="Times New Roman" panose="02020603050405020304" pitchFamily="18" charset="0"/>
              </a:rPr>
              <a:t>1. </a:t>
            </a:r>
            <a:r>
              <a:rPr lang="bg-BG" sz="2400" dirty="0">
                <a:latin typeface="Times New Roman" panose="02020603050405020304" pitchFamily="18" charset="0"/>
                <a:cs typeface="Times New Roman" panose="02020603050405020304" pitchFamily="18" charset="0"/>
              </a:rPr>
              <a:t>Енергетични характеристики.</a:t>
            </a:r>
            <a:endParaRPr lang="en-US" sz="2400" dirty="0">
              <a:latin typeface="Times New Roman" panose="02020603050405020304" pitchFamily="18" charset="0"/>
              <a:cs typeface="Times New Roman" panose="02020603050405020304" pitchFamily="18" charset="0"/>
            </a:endParaRPr>
          </a:p>
        </p:txBody>
      </p:sp>
      <p:sp>
        <p:nvSpPr>
          <p:cNvPr id="1028" name="Text Box 6"/>
          <p:cNvSpPr txBox="1">
            <a:spLocks noChangeArrowheads="1"/>
          </p:cNvSpPr>
          <p:nvPr/>
        </p:nvSpPr>
        <p:spPr bwMode="auto">
          <a:xfrm>
            <a:off x="0" y="500042"/>
            <a:ext cx="8713787" cy="3539430"/>
          </a:xfrm>
          <a:prstGeom prst="rect">
            <a:avLst/>
          </a:prstGeom>
          <a:noFill/>
          <a:ln w="9525">
            <a:noFill/>
            <a:miter lim="800000"/>
            <a:headEnd/>
            <a:tailEnd/>
          </a:ln>
        </p:spPr>
        <p:txBody>
          <a:bodyPr>
            <a:spAutoFit/>
          </a:bodyPr>
          <a:lstStyle/>
          <a:p>
            <a:pPr algn="ctr">
              <a:defRPr/>
            </a:pPr>
            <a:r>
              <a:rPr lang="bg-BG" sz="2000" b="1" dirty="0">
                <a:solidFill>
                  <a:schemeClr val="accent2"/>
                </a:solidFill>
                <a:latin typeface="Times New Roman" pitchFamily="18" charset="0"/>
                <a:cs typeface="Times New Roman" pitchFamily="18" charset="0"/>
              </a:rPr>
              <a:t>Работа, мощност и енергия  при постъпателно движение</a:t>
            </a:r>
            <a:r>
              <a:rPr lang="bg-BG" sz="2000" dirty="0">
                <a:solidFill>
                  <a:schemeClr val="accent2"/>
                </a:solidFill>
                <a:latin typeface="Times New Roman" pitchFamily="18" charset="0"/>
                <a:cs typeface="Times New Roman" pitchFamily="18" charset="0"/>
              </a:rPr>
              <a:t> </a:t>
            </a:r>
          </a:p>
          <a:p>
            <a:pPr marL="457200" indent="-457200" algn="ctr">
              <a:buFontTx/>
              <a:buAutoNum type="arabicPeriod"/>
              <a:defRPr/>
            </a:pPr>
            <a:r>
              <a:rPr lang="en-US" sz="2400" i="1" dirty="0">
                <a:solidFill>
                  <a:srgbClr val="FF0000"/>
                </a:solidFill>
                <a:latin typeface="Times New Roman" pitchFamily="18" charset="0"/>
                <a:cs typeface="Times New Roman" pitchFamily="18" charset="0"/>
              </a:rPr>
              <a:t>Def. </a:t>
            </a:r>
            <a:r>
              <a:rPr lang="bg-BG" sz="2400" i="1" dirty="0">
                <a:solidFill>
                  <a:srgbClr val="FF0000"/>
                </a:solidFill>
                <a:latin typeface="Times New Roman" pitchFamily="18" charset="0"/>
                <a:cs typeface="Times New Roman" pitchFamily="18" charset="0"/>
              </a:rPr>
              <a:t>Работа</a:t>
            </a:r>
            <a:r>
              <a:rPr lang="en-US" sz="2400" i="1" dirty="0">
                <a:solidFill>
                  <a:srgbClr val="FF0000"/>
                </a:solidFill>
                <a:latin typeface="Times New Roman" pitchFamily="18" charset="0"/>
                <a:cs typeface="Times New Roman" pitchFamily="18" charset="0"/>
              </a:rPr>
              <a:t> – </a:t>
            </a:r>
            <a:r>
              <a:rPr lang="bg-BG" sz="2400" i="1" dirty="0">
                <a:solidFill>
                  <a:srgbClr val="FF0000"/>
                </a:solidFill>
                <a:latin typeface="Times New Roman" pitchFamily="18" charset="0"/>
                <a:cs typeface="Times New Roman" pitchFamily="18" charset="0"/>
              </a:rPr>
              <a:t>процесът, при който се изменя енергията на дадена система. Механична работа – количествена мярка на действието на дадена сила върху тяло, за преместването му. </a:t>
            </a:r>
          </a:p>
          <a:p>
            <a:pPr>
              <a:defRPr/>
            </a:pPr>
            <a:endParaRPr lang="bg-BG" sz="2000" dirty="0">
              <a:solidFill>
                <a:schemeClr val="accent2"/>
              </a:solidFill>
              <a:latin typeface="Times New Roman" pitchFamily="18" charset="0"/>
              <a:cs typeface="Times New Roman" pitchFamily="18" charset="0"/>
            </a:endParaRPr>
          </a:p>
          <a:p>
            <a:pPr>
              <a:defRPr/>
            </a:pPr>
            <a:r>
              <a:rPr lang="bg-BG" sz="2000" dirty="0">
                <a:solidFill>
                  <a:schemeClr val="accent2"/>
                </a:solidFill>
                <a:latin typeface="Times New Roman" pitchFamily="18" charset="0"/>
                <a:cs typeface="Times New Roman" pitchFamily="18" charset="0"/>
              </a:rPr>
              <a:t>                Единица: </a:t>
            </a:r>
            <a:r>
              <a:rPr lang="bg-BG" sz="2000" b="1" dirty="0">
                <a:solidFill>
                  <a:schemeClr val="accent2"/>
                </a:solidFill>
                <a:latin typeface="Times New Roman" pitchFamily="18" charset="0"/>
                <a:cs typeface="Times New Roman" pitchFamily="18" charset="0"/>
              </a:rPr>
              <a:t> </a:t>
            </a:r>
            <a:r>
              <a:rPr lang="en-US" sz="2000" dirty="0">
                <a:solidFill>
                  <a:schemeClr val="accent2"/>
                </a:solidFill>
                <a:latin typeface="Times New Roman" pitchFamily="18" charset="0"/>
                <a:cs typeface="Times New Roman" pitchFamily="18" charset="0"/>
              </a:rPr>
              <a:t>N</a:t>
            </a:r>
            <a:r>
              <a:rPr lang="bg-BG" sz="2000" dirty="0">
                <a:solidFill>
                  <a:schemeClr val="accent2"/>
                </a:solidFill>
                <a:latin typeface="Times New Roman" pitchFamily="18" charset="0"/>
                <a:cs typeface="Times New Roman" pitchFamily="18" charset="0"/>
              </a:rPr>
              <a:t>м  (нютон метър), или  </a:t>
            </a:r>
            <a:r>
              <a:rPr lang="en-US" sz="2000" dirty="0">
                <a:solidFill>
                  <a:schemeClr val="accent2"/>
                </a:solidFill>
                <a:latin typeface="Times New Roman" pitchFamily="18" charset="0"/>
                <a:cs typeface="Times New Roman" pitchFamily="18" charset="0"/>
              </a:rPr>
              <a:t>J</a:t>
            </a:r>
            <a:r>
              <a:rPr lang="bg-BG" sz="2000" dirty="0">
                <a:solidFill>
                  <a:schemeClr val="accent2"/>
                </a:solidFill>
                <a:latin typeface="Times New Roman" pitchFamily="18" charset="0"/>
                <a:cs typeface="Times New Roman" pitchFamily="18" charset="0"/>
              </a:rPr>
              <a:t>  (джаул)   1 </a:t>
            </a:r>
            <a:r>
              <a:rPr lang="en-US" sz="2000" dirty="0">
                <a:solidFill>
                  <a:schemeClr val="accent2"/>
                </a:solidFill>
                <a:latin typeface="Times New Roman" pitchFamily="18" charset="0"/>
                <a:cs typeface="Times New Roman" pitchFamily="18" charset="0"/>
              </a:rPr>
              <a:t>Nm </a:t>
            </a:r>
            <a:r>
              <a:rPr lang="bg-BG" sz="2000" dirty="0">
                <a:solidFill>
                  <a:schemeClr val="accent2"/>
                </a:solidFill>
                <a:latin typeface="Times New Roman" pitchFamily="18" charset="0"/>
                <a:cs typeface="Times New Roman" pitchFamily="18" charset="0"/>
              </a:rPr>
              <a:t>= 1 </a:t>
            </a:r>
            <a:r>
              <a:rPr lang="en-US" sz="2000" dirty="0">
                <a:solidFill>
                  <a:schemeClr val="accent2"/>
                </a:solidFill>
                <a:latin typeface="Times New Roman" pitchFamily="18" charset="0"/>
                <a:cs typeface="Times New Roman" pitchFamily="18" charset="0"/>
              </a:rPr>
              <a:t>J</a:t>
            </a:r>
            <a:r>
              <a:rPr lang="bg-BG" sz="2000" dirty="0">
                <a:solidFill>
                  <a:schemeClr val="accent2"/>
                </a:solidFill>
                <a:latin typeface="Times New Roman" pitchFamily="18" charset="0"/>
                <a:cs typeface="Times New Roman" pitchFamily="18" charset="0"/>
              </a:rPr>
              <a:t>.</a:t>
            </a:r>
            <a:r>
              <a:rPr lang="en-US" sz="2000" dirty="0">
                <a:solidFill>
                  <a:schemeClr val="accent2"/>
                </a:solidFill>
                <a:latin typeface="Times New Roman" pitchFamily="18" charset="0"/>
                <a:cs typeface="Times New Roman" pitchFamily="18" charset="0"/>
              </a:rPr>
              <a:t> </a:t>
            </a:r>
            <a:endParaRPr lang="bg-BG" sz="2000" dirty="0">
              <a:solidFill>
                <a:schemeClr val="accent2"/>
              </a:solidFill>
              <a:latin typeface="Times New Roman" pitchFamily="18" charset="0"/>
              <a:cs typeface="Times New Roman" pitchFamily="18" charset="0"/>
            </a:endParaRPr>
          </a:p>
          <a:p>
            <a:pPr algn="ctr">
              <a:defRPr/>
            </a:pPr>
            <a:r>
              <a:rPr lang="bg-BG" sz="2000" dirty="0">
                <a:solidFill>
                  <a:schemeClr val="accent2"/>
                </a:solidFill>
                <a:latin typeface="Times New Roman" pitchFamily="18" charset="0"/>
                <a:cs typeface="Times New Roman" pitchFamily="18" charset="0"/>
              </a:rPr>
              <a:t>В най-общ случай въздействащата сила е приложена под ъгъл спрямо направлението на движение на тялото и тогава големината на извършената работа се изчислява по формулата :  </a:t>
            </a:r>
            <a:r>
              <a:rPr lang="en-US" sz="2800" dirty="0">
                <a:solidFill>
                  <a:srgbClr val="FF0000"/>
                </a:solidFill>
                <a:latin typeface="Times New Roman" pitchFamily="18" charset="0"/>
                <a:cs typeface="Times New Roman" pitchFamily="18" charset="0"/>
              </a:rPr>
              <a:t>A</a:t>
            </a:r>
            <a:r>
              <a:rPr lang="bg-BG" sz="2800" dirty="0">
                <a:solidFill>
                  <a:srgbClr val="FF0000"/>
                </a:solidFill>
                <a:latin typeface="Times New Roman" pitchFamily="18" charset="0"/>
                <a:cs typeface="Times New Roman" pitchFamily="18" charset="0"/>
              </a:rPr>
              <a:t> = </a:t>
            </a:r>
            <a:r>
              <a:rPr lang="en-US" sz="2800" dirty="0">
                <a:solidFill>
                  <a:srgbClr val="FF0000"/>
                </a:solidFill>
                <a:latin typeface="Times New Roman" pitchFamily="18" charset="0"/>
                <a:cs typeface="Times New Roman" pitchFamily="18" charset="0"/>
              </a:rPr>
              <a:t>F.S</a:t>
            </a:r>
            <a:endParaRPr lang="bg-BG" sz="2800" dirty="0">
              <a:solidFill>
                <a:srgbClr val="FF0000"/>
              </a:solidFill>
              <a:latin typeface="Times New Roman" pitchFamily="18" charset="0"/>
              <a:cs typeface="Times New Roman" pitchFamily="18" charset="0"/>
            </a:endParaRPr>
          </a:p>
        </p:txBody>
      </p:sp>
      <p:sp>
        <p:nvSpPr>
          <p:cNvPr id="21508" name="Text Box 8"/>
          <p:cNvSpPr txBox="1">
            <a:spLocks noChangeArrowheads="1"/>
          </p:cNvSpPr>
          <p:nvPr/>
        </p:nvSpPr>
        <p:spPr bwMode="auto">
          <a:xfrm>
            <a:off x="428625" y="6357938"/>
            <a:ext cx="8353425" cy="400050"/>
          </a:xfrm>
          <a:prstGeom prst="rect">
            <a:avLst/>
          </a:prstGeom>
          <a:noFill/>
          <a:ln w="9525">
            <a:noFill/>
            <a:miter lim="800000"/>
            <a:headEnd/>
            <a:tailEnd/>
          </a:ln>
        </p:spPr>
        <p:txBody>
          <a:bodyPr>
            <a:spAutoFit/>
          </a:bodyPr>
          <a:lstStyle/>
          <a:p>
            <a:pPr>
              <a:spcBef>
                <a:spcPct val="50000"/>
              </a:spcBef>
            </a:pPr>
            <a:r>
              <a:rPr lang="bg-BG" sz="2000">
                <a:solidFill>
                  <a:schemeClr val="accent2"/>
                </a:solidFill>
                <a:latin typeface="Times New Roman" pitchFamily="18" charset="0"/>
                <a:cs typeface="Times New Roman" pitchFamily="18" charset="0"/>
              </a:rPr>
              <a:t>Преместване на тялото под въздействието на силата </a:t>
            </a:r>
            <a:r>
              <a:rPr lang="en-US" sz="2000">
                <a:solidFill>
                  <a:schemeClr val="accent2"/>
                </a:solidFill>
                <a:latin typeface="Times New Roman" pitchFamily="18" charset="0"/>
                <a:cs typeface="Times New Roman" pitchFamily="18" charset="0"/>
              </a:rPr>
              <a:t>F</a:t>
            </a:r>
            <a:r>
              <a:rPr lang="ru-RU" sz="2000">
                <a:solidFill>
                  <a:schemeClr val="accent2"/>
                </a:solidFill>
                <a:latin typeface="Times New Roman" pitchFamily="18" charset="0"/>
                <a:cs typeface="Times New Roman" pitchFamily="18" charset="0"/>
              </a:rPr>
              <a:t> на разстояние </a:t>
            </a:r>
            <a:r>
              <a:rPr lang="en-US" sz="2000">
                <a:solidFill>
                  <a:schemeClr val="accent2"/>
                </a:solidFill>
                <a:latin typeface="Times New Roman" pitchFamily="18" charset="0"/>
                <a:cs typeface="Times New Roman" pitchFamily="18" charset="0"/>
              </a:rPr>
              <a:t>S.</a:t>
            </a:r>
            <a:r>
              <a:rPr lang="bg-BG" sz="2000">
                <a:latin typeface="Times New Roman" pitchFamily="18" charset="0"/>
                <a:cs typeface="Times New Roman" pitchFamily="18" charset="0"/>
              </a:rPr>
              <a:t> </a:t>
            </a:r>
          </a:p>
        </p:txBody>
      </p:sp>
      <p:pic>
        <p:nvPicPr>
          <p:cNvPr id="21509" name="Picture 6" descr="G:\Биомеханика Лекции\Фигури за лекции\Rabota meh.bmp"/>
          <p:cNvPicPr>
            <a:picLocks noChangeAspect="1" noChangeArrowheads="1"/>
          </p:cNvPicPr>
          <p:nvPr/>
        </p:nvPicPr>
        <p:blipFill>
          <a:blip r:embed="rId2"/>
          <a:srcRect/>
          <a:stretch>
            <a:fillRect/>
          </a:stretch>
        </p:blipFill>
        <p:spPr bwMode="auto">
          <a:xfrm>
            <a:off x="2357422" y="4071942"/>
            <a:ext cx="3305175" cy="2381250"/>
          </a:xfrm>
          <a:prstGeom prst="rect">
            <a:avLst/>
          </a:prstGeom>
          <a:noFill/>
          <a:ln w="9525">
            <a:noFill/>
            <a:miter lim="800000"/>
            <a:headEnd/>
            <a:tailEnd/>
          </a:ln>
        </p:spPr>
      </p:pic>
      <p:pic>
        <p:nvPicPr>
          <p:cNvPr id="7" name="Picture 6" descr="http://www.manager.bg/sites/default/files/mainimages/1_336.jpg"/>
          <p:cNvPicPr>
            <a:picLocks noChangeAspect="1" noChangeArrowheads="1"/>
          </p:cNvPicPr>
          <p:nvPr/>
        </p:nvPicPr>
        <p:blipFill>
          <a:blip r:embed="rId3" cstate="print"/>
          <a:srcRect/>
          <a:stretch>
            <a:fillRect/>
          </a:stretch>
        </p:blipFill>
        <p:spPr bwMode="auto">
          <a:xfrm>
            <a:off x="8274821" y="0"/>
            <a:ext cx="869179" cy="64291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106" y="0"/>
            <a:ext cx="2595711" cy="461665"/>
          </a:xfrm>
          <a:prstGeom prst="rect">
            <a:avLst/>
          </a:prstGeom>
          <a:noFill/>
        </p:spPr>
        <p:txBody>
          <a:bodyPr wrap="none" rtlCol="0">
            <a:spAutoFit/>
          </a:bodyPr>
          <a:lstStyle/>
          <a:p>
            <a:pPr algn="ctr"/>
            <a:r>
              <a:rPr lang="bg-BG" sz="2400" b="1" dirty="0">
                <a:latin typeface="Times New Roman" pitchFamily="18" charset="0"/>
                <a:cs typeface="Times New Roman" pitchFamily="18" charset="0"/>
              </a:rPr>
              <a:t>Ефект на Магнус</a:t>
            </a:r>
            <a:endParaRPr lang="bg-BG" dirty="0"/>
          </a:p>
        </p:txBody>
      </p:sp>
      <p:pic>
        <p:nvPicPr>
          <p:cNvPr id="5" name="Picture 4" descr="&amp;Ncy;&amp;acy;&amp;tscy;&amp;icy;&amp;ocy;&amp;ncy;&amp;acy;&amp;lcy;&amp;ncy;&amp;acy; &amp;Scy;&amp;pcy;&amp;ocy;&amp;rcy;&amp;tcy;&amp;ncy;&amp;acy; &amp;Acy;&amp;kcy;&amp;acy;&amp;dcy;&amp;iecy;&amp;mcy;&amp;icy;&amp;yacy; (&amp;Ncy;&amp;Scy;&amp;Acy;) &quot;&amp;Vcy;&amp;acy;&amp;scy;&amp;icy;&amp;lcy; &amp;Lcy;&amp;iecy;&amp;vcy;&amp;scy;&amp;kcy;&amp;icy;&quot;"/>
          <p:cNvPicPr>
            <a:picLocks noChangeAspect="1" noChangeArrowheads="1"/>
          </p:cNvPicPr>
          <p:nvPr/>
        </p:nvPicPr>
        <p:blipFill>
          <a:blip r:embed="rId2"/>
          <a:srcRect/>
          <a:stretch>
            <a:fillRect/>
          </a:stretch>
        </p:blipFill>
        <p:spPr bwMode="auto">
          <a:xfrm>
            <a:off x="0" y="0"/>
            <a:ext cx="642910" cy="728631"/>
          </a:xfrm>
          <a:prstGeom prst="rect">
            <a:avLst/>
          </a:prstGeom>
          <a:noFill/>
          <a:ln w="9525">
            <a:noFill/>
            <a:miter lim="800000"/>
            <a:headEnd/>
            <a:tailEnd/>
          </a:ln>
        </p:spPr>
      </p:pic>
      <p:pic>
        <p:nvPicPr>
          <p:cNvPr id="6" name="Picture 5" descr="http://www.manager.bg/sites/default/files/mainimages/1_336.jpg"/>
          <p:cNvPicPr>
            <a:picLocks noChangeAspect="1" noChangeArrowheads="1"/>
          </p:cNvPicPr>
          <p:nvPr/>
        </p:nvPicPr>
        <p:blipFill>
          <a:blip r:embed="rId3" cstate="print"/>
          <a:srcRect/>
          <a:stretch>
            <a:fillRect/>
          </a:stretch>
        </p:blipFill>
        <p:spPr bwMode="auto">
          <a:xfrm>
            <a:off x="8371400" y="0"/>
            <a:ext cx="772600" cy="571480"/>
          </a:xfrm>
          <a:prstGeom prst="rect">
            <a:avLst/>
          </a:prstGeom>
          <a:noFill/>
          <a:ln w="9525">
            <a:noFill/>
            <a:miter lim="800000"/>
            <a:headEnd/>
            <a:tailEnd/>
          </a:ln>
        </p:spPr>
      </p:pic>
      <p:sp>
        <p:nvSpPr>
          <p:cNvPr id="8" name="Текстово поле 7">
            <a:extLst>
              <a:ext uri="{FF2B5EF4-FFF2-40B4-BE49-F238E27FC236}">
                <a16:creationId xmlns:a16="http://schemas.microsoft.com/office/drawing/2014/main" id="{8F9DED77-DDF8-4CBB-AFA1-FE39E64A9BC9}"/>
              </a:ext>
            </a:extLst>
          </p:cNvPr>
          <p:cNvSpPr txBox="1"/>
          <p:nvPr/>
        </p:nvSpPr>
        <p:spPr>
          <a:xfrm>
            <a:off x="241761" y="3861048"/>
            <a:ext cx="8499017" cy="2862322"/>
          </a:xfrm>
          <a:prstGeom prst="rect">
            <a:avLst/>
          </a:prstGeom>
          <a:noFill/>
        </p:spPr>
        <p:txBody>
          <a:bodyPr wrap="square" rtlCol="0">
            <a:spAutoFit/>
          </a:bodyPr>
          <a:lstStyle/>
          <a:p>
            <a:pPr algn="just"/>
            <a:r>
              <a:rPr lang="bg-BG" dirty="0">
                <a:latin typeface="Times New Roman" panose="02020603050405020304" pitchFamily="18" charset="0"/>
                <a:cs typeface="Times New Roman" panose="02020603050405020304" pitchFamily="18" charset="0"/>
              </a:rPr>
              <a:t>	Нека да разгледаме движението на топка (футболна, за тенис и т.н.), която</a:t>
            </a:r>
            <a:r>
              <a:rPr lang="en-US" dirty="0">
                <a:latin typeface="Times New Roman" panose="02020603050405020304" pitchFamily="18" charset="0"/>
                <a:cs typeface="Times New Roman" panose="02020603050405020304" pitchFamily="18" charset="0"/>
              </a:rPr>
              <a:t> </a:t>
            </a:r>
            <a:r>
              <a:rPr lang="bg-BG" dirty="0">
                <a:latin typeface="Times New Roman" panose="02020603050405020304" pitchFamily="18" charset="0"/>
                <a:cs typeface="Times New Roman" panose="02020603050405020304" pitchFamily="18" charset="0"/>
              </a:rPr>
              <a:t>се движи хоризонтално със скорост </a:t>
            </a:r>
            <a:r>
              <a:rPr lang="en-US" dirty="0">
                <a:latin typeface="Times New Roman" panose="02020603050405020304" pitchFamily="18" charset="0"/>
                <a:cs typeface="Times New Roman" panose="02020603050405020304" pitchFamily="18" charset="0"/>
              </a:rPr>
              <a:t>V </a:t>
            </a:r>
            <a:r>
              <a:rPr lang="bg-BG" dirty="0">
                <a:latin typeface="Times New Roman" panose="02020603050405020304" pitchFamily="18" charset="0"/>
                <a:cs typeface="Times New Roman" panose="02020603050405020304" pitchFamily="18" charset="0"/>
              </a:rPr>
              <a:t>(на дясно) с въртене по часовниковата стрелка с ъглова скорост </a:t>
            </a:r>
            <a:r>
              <a:rPr lang="en-US" dirty="0">
                <a:latin typeface="Times New Roman" panose="02020603050405020304" pitchFamily="18" charset="0"/>
                <a:cs typeface="Times New Roman" panose="02020603050405020304" pitchFamily="18" charset="0"/>
              </a:rPr>
              <a:t>ω </a:t>
            </a:r>
            <a:r>
              <a:rPr lang="bg-BG" dirty="0">
                <a:latin typeface="Times New Roman" panose="02020603050405020304" pitchFamily="18" charset="0"/>
                <a:cs typeface="Times New Roman" panose="02020603050405020304" pitchFamily="18" charset="0"/>
              </a:rPr>
              <a:t>(фиг.). Това означава, че топката освен, че лети надясно, тя се и върти около централната си ос по посока на часовниковите стрелки.</a:t>
            </a:r>
          </a:p>
          <a:p>
            <a:pPr algn="just"/>
            <a:r>
              <a:rPr lang="bg-BG" dirty="0">
                <a:latin typeface="Times New Roman" panose="02020603050405020304" pitchFamily="18" charset="0"/>
                <a:cs typeface="Times New Roman" panose="02020603050405020304" pitchFamily="18" charset="0"/>
              </a:rPr>
              <a:t>	На фигурата в зелено са показани въздушните слоеве, </a:t>
            </a:r>
            <a:r>
              <a:rPr lang="bg-BG" dirty="0" err="1">
                <a:latin typeface="Times New Roman" panose="02020603050405020304" pitchFamily="18" charset="0"/>
                <a:cs typeface="Times New Roman" panose="02020603050405020304" pitchFamily="18" charset="0"/>
              </a:rPr>
              <a:t>обтичащи</a:t>
            </a:r>
            <a:r>
              <a:rPr lang="bg-BG" dirty="0">
                <a:latin typeface="Times New Roman" panose="02020603050405020304" pitchFamily="18" charset="0"/>
                <a:cs typeface="Times New Roman" panose="02020603050405020304" pitchFamily="18" charset="0"/>
              </a:rPr>
              <a:t> топката,</a:t>
            </a:r>
            <a:r>
              <a:rPr lang="en-US" dirty="0">
                <a:latin typeface="Times New Roman" panose="02020603050405020304" pitchFamily="18" charset="0"/>
                <a:cs typeface="Times New Roman" panose="02020603050405020304" pitchFamily="18" charset="0"/>
              </a:rPr>
              <a:t> </a:t>
            </a:r>
            <a:r>
              <a:rPr lang="bg-BG" dirty="0">
                <a:latin typeface="Times New Roman" panose="02020603050405020304" pitchFamily="18" charset="0"/>
                <a:cs typeface="Times New Roman" panose="02020603050405020304" pitchFamily="18" charset="0"/>
              </a:rPr>
              <a:t>при движението и. Тук избираме т. А и т. В, така както са показани на фигурата. Точка А е най-горната, а т. В е най-долната, по отношение на моментното местоположение на топката.</a:t>
            </a:r>
            <a:r>
              <a:rPr lang="en-US" dirty="0">
                <a:latin typeface="Times New Roman" panose="02020603050405020304" pitchFamily="18" charset="0"/>
                <a:cs typeface="Times New Roman" panose="02020603050405020304" pitchFamily="18" charset="0"/>
              </a:rPr>
              <a:t> </a:t>
            </a:r>
            <a:r>
              <a:rPr lang="bg-BG" dirty="0">
                <a:latin typeface="Times New Roman" panose="02020603050405020304" pitchFamily="18" charset="0"/>
                <a:cs typeface="Times New Roman" panose="02020603050405020304" pitchFamily="18" charset="0"/>
              </a:rPr>
              <a:t>При тази геометрия на движението трябва да разгледаме скоростите на въздушните частици, които непосредствено контактуват с повърхността на топката (облизват повърхността).  </a:t>
            </a:r>
          </a:p>
        </p:txBody>
      </p:sp>
      <p:pic>
        <p:nvPicPr>
          <p:cNvPr id="10" name="Картина 9">
            <a:extLst>
              <a:ext uri="{FF2B5EF4-FFF2-40B4-BE49-F238E27FC236}">
                <a16:creationId xmlns:a16="http://schemas.microsoft.com/office/drawing/2014/main" id="{D73C9507-D1DB-499A-9D6A-8503CCD3E7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4206" y="461665"/>
            <a:ext cx="5774399" cy="3145552"/>
          </a:xfrm>
          <a:prstGeom prst="rect">
            <a:avLst/>
          </a:prstGeom>
        </p:spPr>
      </p:pic>
    </p:spTree>
    <p:extLst>
      <p:ext uri="{BB962C8B-B14F-4D97-AF65-F5344CB8AC3E}">
        <p14:creationId xmlns:p14="http://schemas.microsoft.com/office/powerpoint/2010/main" val="1426251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9299" y="74175"/>
            <a:ext cx="2595711" cy="461665"/>
          </a:xfrm>
          <a:prstGeom prst="rect">
            <a:avLst/>
          </a:prstGeom>
          <a:noFill/>
        </p:spPr>
        <p:txBody>
          <a:bodyPr wrap="none" rtlCol="0">
            <a:spAutoFit/>
          </a:bodyPr>
          <a:lstStyle/>
          <a:p>
            <a:pPr algn="ctr"/>
            <a:r>
              <a:rPr lang="bg-BG" sz="2400" b="1" dirty="0">
                <a:latin typeface="Times New Roman" pitchFamily="18" charset="0"/>
                <a:cs typeface="Times New Roman" pitchFamily="18" charset="0"/>
              </a:rPr>
              <a:t>Ефект на Магнус</a:t>
            </a:r>
            <a:endParaRPr lang="bg-BG" dirty="0"/>
          </a:p>
        </p:txBody>
      </p:sp>
      <p:pic>
        <p:nvPicPr>
          <p:cNvPr id="5" name="Picture 4" descr="&amp;Ncy;&amp;acy;&amp;tscy;&amp;icy;&amp;ocy;&amp;ncy;&amp;acy;&amp;lcy;&amp;ncy;&amp;acy; &amp;Scy;&amp;pcy;&amp;ocy;&amp;rcy;&amp;tcy;&amp;ncy;&amp;acy; &amp;Acy;&amp;kcy;&amp;acy;&amp;dcy;&amp;iecy;&amp;mcy;&amp;icy;&amp;yacy; (&amp;Ncy;&amp;Scy;&amp;Acy;) &quot;&amp;Vcy;&amp;acy;&amp;scy;&amp;icy;&amp;lcy; &amp;Lcy;&amp;iecy;&amp;vcy;&amp;scy;&amp;kcy;&amp;icy;&quot;"/>
          <p:cNvPicPr>
            <a:picLocks noChangeAspect="1" noChangeArrowheads="1"/>
          </p:cNvPicPr>
          <p:nvPr/>
        </p:nvPicPr>
        <p:blipFill>
          <a:blip r:embed="rId2"/>
          <a:srcRect/>
          <a:stretch>
            <a:fillRect/>
          </a:stretch>
        </p:blipFill>
        <p:spPr bwMode="auto">
          <a:xfrm>
            <a:off x="0" y="0"/>
            <a:ext cx="642910" cy="728631"/>
          </a:xfrm>
          <a:prstGeom prst="rect">
            <a:avLst/>
          </a:prstGeom>
          <a:noFill/>
          <a:ln w="9525">
            <a:noFill/>
            <a:miter lim="800000"/>
            <a:headEnd/>
            <a:tailEnd/>
          </a:ln>
        </p:spPr>
      </p:pic>
      <p:pic>
        <p:nvPicPr>
          <p:cNvPr id="6" name="Picture 5" descr="http://www.manager.bg/sites/default/files/mainimages/1_336.jpg"/>
          <p:cNvPicPr>
            <a:picLocks noChangeAspect="1" noChangeArrowheads="1"/>
          </p:cNvPicPr>
          <p:nvPr/>
        </p:nvPicPr>
        <p:blipFill>
          <a:blip r:embed="rId3" cstate="print"/>
          <a:srcRect/>
          <a:stretch>
            <a:fillRect/>
          </a:stretch>
        </p:blipFill>
        <p:spPr bwMode="auto">
          <a:xfrm>
            <a:off x="8371400" y="0"/>
            <a:ext cx="772600" cy="571480"/>
          </a:xfrm>
          <a:prstGeom prst="rect">
            <a:avLst/>
          </a:prstGeom>
          <a:noFill/>
          <a:ln w="9525">
            <a:noFill/>
            <a:miter lim="800000"/>
            <a:headEnd/>
            <a:tailEnd/>
          </a:ln>
        </p:spPr>
      </p:pic>
      <p:pic>
        <p:nvPicPr>
          <p:cNvPr id="7" name="Картина 6">
            <a:extLst>
              <a:ext uri="{FF2B5EF4-FFF2-40B4-BE49-F238E27FC236}">
                <a16:creationId xmlns:a16="http://schemas.microsoft.com/office/drawing/2014/main" id="{838B7A67-0126-4BB4-A609-F9E14D0E182A}"/>
              </a:ext>
            </a:extLst>
          </p:cNvPr>
          <p:cNvPicPr>
            <a:picLocks noChangeAspect="1"/>
          </p:cNvPicPr>
          <p:nvPr/>
        </p:nvPicPr>
        <p:blipFill>
          <a:blip r:embed="rId4"/>
          <a:stretch>
            <a:fillRect/>
          </a:stretch>
        </p:blipFill>
        <p:spPr>
          <a:xfrm>
            <a:off x="1014902" y="628082"/>
            <a:ext cx="6948066" cy="3991618"/>
          </a:xfrm>
          <a:prstGeom prst="rect">
            <a:avLst/>
          </a:prstGeom>
        </p:spPr>
      </p:pic>
      <p:sp>
        <p:nvSpPr>
          <p:cNvPr id="8" name="Текстово поле 7">
            <a:extLst>
              <a:ext uri="{FF2B5EF4-FFF2-40B4-BE49-F238E27FC236}">
                <a16:creationId xmlns:a16="http://schemas.microsoft.com/office/drawing/2014/main" id="{01E16C69-2E1A-4769-B4C8-B15BF749F2DD}"/>
              </a:ext>
            </a:extLst>
          </p:cNvPr>
          <p:cNvSpPr txBox="1"/>
          <p:nvPr/>
        </p:nvSpPr>
        <p:spPr>
          <a:xfrm>
            <a:off x="324319" y="4752500"/>
            <a:ext cx="8371010" cy="2139047"/>
          </a:xfrm>
          <a:prstGeom prst="rect">
            <a:avLst/>
          </a:prstGeom>
          <a:noFill/>
        </p:spPr>
        <p:txBody>
          <a:bodyPr wrap="none" rtlCol="0">
            <a:spAutoFit/>
          </a:bodyPr>
          <a:lstStyle/>
          <a:p>
            <a:pPr algn="ctr"/>
            <a:r>
              <a:rPr lang="bg-BG" sz="1900" dirty="0">
                <a:latin typeface="Times New Roman" panose="02020603050405020304" pitchFamily="18" charset="0"/>
                <a:cs typeface="Times New Roman" panose="02020603050405020304" pitchFamily="18" charset="0"/>
              </a:rPr>
              <a:t>Въздушните частици, контактуващи с повърхността на топката отгоре (в т. А)</a:t>
            </a:r>
          </a:p>
          <a:p>
            <a:pPr algn="ctr"/>
            <a:r>
              <a:rPr lang="bg-BG" sz="1900" dirty="0">
                <a:latin typeface="Times New Roman" panose="02020603050405020304" pitchFamily="18" charset="0"/>
                <a:cs typeface="Times New Roman" panose="02020603050405020304" pitchFamily="18" charset="0"/>
              </a:rPr>
              <a:t>забавят своето движение, защото се движат противоположно на ъгловата </a:t>
            </a:r>
          </a:p>
          <a:p>
            <a:pPr lvl="0" algn="ctr"/>
            <a:r>
              <a:rPr lang="bg-BG" sz="1900" dirty="0">
                <a:latin typeface="Times New Roman" panose="02020603050405020304" pitchFamily="18" charset="0"/>
                <a:cs typeface="Times New Roman" panose="02020603050405020304" pitchFamily="18" charset="0"/>
              </a:rPr>
              <a:t>скорост </a:t>
            </a:r>
            <a:r>
              <a:rPr lang="el-GR" sz="1900" dirty="0">
                <a:latin typeface="Times New Roman" panose="02020603050405020304" pitchFamily="18" charset="0"/>
                <a:cs typeface="Times New Roman" panose="02020603050405020304" pitchFamily="18" charset="0"/>
              </a:rPr>
              <a:t>ω</a:t>
            </a:r>
            <a:r>
              <a:rPr lang="bg-BG" sz="1900" dirty="0">
                <a:latin typeface="Times New Roman" panose="02020603050405020304" pitchFamily="18" charset="0"/>
                <a:cs typeface="Times New Roman" panose="02020603050405020304" pitchFamily="18" charset="0"/>
              </a:rPr>
              <a:t> на топката. Отдолу е обратно - </a:t>
            </a:r>
            <a:r>
              <a:rPr lang="bg-BG" sz="1900" dirty="0">
                <a:solidFill>
                  <a:srgbClr val="000000"/>
                </a:solidFill>
                <a:latin typeface="Times New Roman" panose="02020603050405020304" pitchFamily="18" charset="0"/>
                <a:cs typeface="Times New Roman" panose="02020603050405020304" pitchFamily="18" charset="0"/>
              </a:rPr>
              <a:t>въздушните частици, контактуващи </a:t>
            </a:r>
          </a:p>
          <a:p>
            <a:pPr lvl="0" algn="ctr"/>
            <a:r>
              <a:rPr lang="bg-BG" sz="1900" dirty="0">
                <a:solidFill>
                  <a:srgbClr val="000000"/>
                </a:solidFill>
                <a:latin typeface="Times New Roman" panose="02020603050405020304" pitchFamily="18" charset="0"/>
                <a:cs typeface="Times New Roman" panose="02020603050405020304" pitchFamily="18" charset="0"/>
              </a:rPr>
              <a:t>с повърхността на топката отдолу (в т. В) не забавят своето движение, защото </a:t>
            </a:r>
          </a:p>
          <a:p>
            <a:pPr lvl="0" algn="ctr"/>
            <a:r>
              <a:rPr lang="bg-BG" sz="1900" dirty="0">
                <a:solidFill>
                  <a:srgbClr val="000000"/>
                </a:solidFill>
                <a:latin typeface="Times New Roman" panose="02020603050405020304" pitchFamily="18" charset="0"/>
                <a:cs typeface="Times New Roman" panose="02020603050405020304" pitchFamily="18" charset="0"/>
              </a:rPr>
              <a:t>се движат по посока на ъгловата скорост </a:t>
            </a:r>
            <a:r>
              <a:rPr lang="el-GR" sz="1900" dirty="0">
                <a:solidFill>
                  <a:srgbClr val="000000"/>
                </a:solidFill>
                <a:latin typeface="Times New Roman" panose="02020603050405020304" pitchFamily="18" charset="0"/>
                <a:cs typeface="Times New Roman" panose="02020603050405020304" pitchFamily="18" charset="0"/>
              </a:rPr>
              <a:t>ω</a:t>
            </a:r>
            <a:r>
              <a:rPr lang="bg-BG" sz="1900" dirty="0">
                <a:solidFill>
                  <a:srgbClr val="000000"/>
                </a:solidFill>
                <a:latin typeface="Times New Roman" panose="02020603050405020304" pitchFamily="18" charset="0"/>
                <a:cs typeface="Times New Roman" panose="02020603050405020304" pitchFamily="18" charset="0"/>
              </a:rPr>
              <a:t> на топката. Това означава, че </a:t>
            </a:r>
          </a:p>
          <a:p>
            <a:pPr lvl="0" algn="ctr"/>
            <a:r>
              <a:rPr lang="bg-BG" sz="1900" dirty="0">
                <a:solidFill>
                  <a:srgbClr val="000000"/>
                </a:solidFill>
                <a:latin typeface="Times New Roman" panose="02020603050405020304" pitchFamily="18" charset="0"/>
                <a:cs typeface="Times New Roman" panose="02020603050405020304" pitchFamily="18" charset="0"/>
              </a:rPr>
              <a:t>скоростта на контактния въздушен слой над топката (около т. А) е по-малка от </a:t>
            </a:r>
          </a:p>
          <a:p>
            <a:pPr lvl="0" algn="ctr"/>
            <a:r>
              <a:rPr lang="bg-BG" sz="1900" dirty="0">
                <a:solidFill>
                  <a:srgbClr val="000000"/>
                </a:solidFill>
                <a:latin typeface="Times New Roman" panose="02020603050405020304" pitchFamily="18" charset="0"/>
                <a:cs typeface="Times New Roman" panose="02020603050405020304" pitchFamily="18" charset="0"/>
              </a:rPr>
              <a:t>скоростта на въздушния слой под топката (около т. В).</a:t>
            </a:r>
            <a:endParaRPr lang="bg-BG"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121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9299" y="74175"/>
            <a:ext cx="2595711" cy="461665"/>
          </a:xfrm>
          <a:prstGeom prst="rect">
            <a:avLst/>
          </a:prstGeom>
          <a:noFill/>
        </p:spPr>
        <p:txBody>
          <a:bodyPr wrap="none" rtlCol="0">
            <a:spAutoFit/>
          </a:bodyPr>
          <a:lstStyle/>
          <a:p>
            <a:pPr algn="ctr"/>
            <a:r>
              <a:rPr lang="bg-BG" sz="2400" b="1" dirty="0">
                <a:latin typeface="Times New Roman" pitchFamily="18" charset="0"/>
                <a:cs typeface="Times New Roman" pitchFamily="18" charset="0"/>
              </a:rPr>
              <a:t>Ефект на Магнус</a:t>
            </a:r>
            <a:endParaRPr lang="bg-BG" dirty="0"/>
          </a:p>
        </p:txBody>
      </p:sp>
      <p:pic>
        <p:nvPicPr>
          <p:cNvPr id="5" name="Picture 4" descr="&amp;Ncy;&amp;acy;&amp;tscy;&amp;icy;&amp;ocy;&amp;ncy;&amp;acy;&amp;lcy;&amp;ncy;&amp;acy; &amp;Scy;&amp;pcy;&amp;ocy;&amp;rcy;&amp;tcy;&amp;ncy;&amp;acy; &amp;Acy;&amp;kcy;&amp;acy;&amp;dcy;&amp;iecy;&amp;mcy;&amp;icy;&amp;yacy; (&amp;Ncy;&amp;Scy;&amp;Acy;) &quot;&amp;Vcy;&amp;acy;&amp;scy;&amp;icy;&amp;lcy; &amp;Lcy;&amp;iecy;&amp;vcy;&amp;scy;&amp;kcy;&amp;icy;&quot;"/>
          <p:cNvPicPr>
            <a:picLocks noChangeAspect="1" noChangeArrowheads="1"/>
          </p:cNvPicPr>
          <p:nvPr/>
        </p:nvPicPr>
        <p:blipFill>
          <a:blip r:embed="rId2"/>
          <a:srcRect/>
          <a:stretch>
            <a:fillRect/>
          </a:stretch>
        </p:blipFill>
        <p:spPr bwMode="auto">
          <a:xfrm>
            <a:off x="0" y="0"/>
            <a:ext cx="642910" cy="728631"/>
          </a:xfrm>
          <a:prstGeom prst="rect">
            <a:avLst/>
          </a:prstGeom>
          <a:noFill/>
          <a:ln w="9525">
            <a:noFill/>
            <a:miter lim="800000"/>
            <a:headEnd/>
            <a:tailEnd/>
          </a:ln>
        </p:spPr>
      </p:pic>
      <p:pic>
        <p:nvPicPr>
          <p:cNvPr id="6" name="Picture 5" descr="http://www.manager.bg/sites/default/files/mainimages/1_336.jpg"/>
          <p:cNvPicPr>
            <a:picLocks noChangeAspect="1" noChangeArrowheads="1"/>
          </p:cNvPicPr>
          <p:nvPr/>
        </p:nvPicPr>
        <p:blipFill>
          <a:blip r:embed="rId3" cstate="print"/>
          <a:srcRect/>
          <a:stretch>
            <a:fillRect/>
          </a:stretch>
        </p:blipFill>
        <p:spPr bwMode="auto">
          <a:xfrm>
            <a:off x="8371400" y="0"/>
            <a:ext cx="772600" cy="571480"/>
          </a:xfrm>
          <a:prstGeom prst="rect">
            <a:avLst/>
          </a:prstGeom>
          <a:noFill/>
          <a:ln w="9525">
            <a:noFill/>
            <a:miter lim="800000"/>
            <a:headEnd/>
            <a:tailEnd/>
          </a:ln>
        </p:spPr>
      </p:pic>
      <p:pic>
        <p:nvPicPr>
          <p:cNvPr id="7" name="Картина 6">
            <a:extLst>
              <a:ext uri="{FF2B5EF4-FFF2-40B4-BE49-F238E27FC236}">
                <a16:creationId xmlns:a16="http://schemas.microsoft.com/office/drawing/2014/main" id="{4B1B813D-3668-42DD-ABF0-B602AEAB315C}"/>
              </a:ext>
            </a:extLst>
          </p:cNvPr>
          <p:cNvPicPr>
            <a:picLocks noChangeAspect="1"/>
          </p:cNvPicPr>
          <p:nvPr/>
        </p:nvPicPr>
        <p:blipFill>
          <a:blip r:embed="rId4"/>
          <a:stretch>
            <a:fillRect/>
          </a:stretch>
        </p:blipFill>
        <p:spPr>
          <a:xfrm>
            <a:off x="1907704" y="571480"/>
            <a:ext cx="5081229" cy="2919131"/>
          </a:xfrm>
          <a:prstGeom prst="rect">
            <a:avLst/>
          </a:prstGeom>
        </p:spPr>
      </p:pic>
      <p:sp>
        <p:nvSpPr>
          <p:cNvPr id="3" name="Текстово поле 2">
            <a:extLst>
              <a:ext uri="{FF2B5EF4-FFF2-40B4-BE49-F238E27FC236}">
                <a16:creationId xmlns:a16="http://schemas.microsoft.com/office/drawing/2014/main" id="{59A94AFC-8D64-4F14-8DE9-2FBD39589771}"/>
              </a:ext>
            </a:extLst>
          </p:cNvPr>
          <p:cNvSpPr txBox="1"/>
          <p:nvPr/>
        </p:nvSpPr>
        <p:spPr>
          <a:xfrm>
            <a:off x="5508104" y="1124744"/>
            <a:ext cx="184731" cy="369332"/>
          </a:xfrm>
          <a:prstGeom prst="rect">
            <a:avLst/>
          </a:prstGeom>
          <a:noFill/>
        </p:spPr>
        <p:txBody>
          <a:bodyPr wrap="none" rtlCol="0">
            <a:spAutoFit/>
          </a:bodyPr>
          <a:lstStyle/>
          <a:p>
            <a:endParaRPr lang="bg-BG" dirty="0"/>
          </a:p>
        </p:txBody>
      </p:sp>
      <p:sp>
        <p:nvSpPr>
          <p:cNvPr id="8" name="Правоъгълник 7">
            <a:extLst>
              <a:ext uri="{FF2B5EF4-FFF2-40B4-BE49-F238E27FC236}">
                <a16:creationId xmlns:a16="http://schemas.microsoft.com/office/drawing/2014/main" id="{B4C942AF-CF5C-402B-B6AD-277AF90C0E15}"/>
              </a:ext>
            </a:extLst>
          </p:cNvPr>
          <p:cNvSpPr/>
          <p:nvPr/>
        </p:nvSpPr>
        <p:spPr>
          <a:xfrm>
            <a:off x="107504" y="3789040"/>
            <a:ext cx="9036496" cy="2677656"/>
          </a:xfrm>
          <a:prstGeom prst="rect">
            <a:avLst/>
          </a:prstGeom>
        </p:spPr>
        <p:txBody>
          <a:bodyPr wrap="square">
            <a:spAutoFit/>
          </a:bodyPr>
          <a:lstStyle/>
          <a:p>
            <a:pPr algn="just"/>
            <a:r>
              <a:rPr lang="ru-RU" dirty="0">
                <a:solidFill>
                  <a:srgbClr val="111C3A"/>
                </a:solidFill>
                <a:latin typeface="Times New Roman" panose="02020603050405020304" pitchFamily="18" charset="0"/>
                <a:cs typeface="Times New Roman" panose="02020603050405020304" pitchFamily="18" charset="0"/>
              </a:rPr>
              <a:t>При т. В </a:t>
            </a:r>
            <a:r>
              <a:rPr lang="ru-RU" dirty="0" err="1">
                <a:solidFill>
                  <a:srgbClr val="111C3A"/>
                </a:solidFill>
                <a:latin typeface="Times New Roman" panose="02020603050405020304" pitchFamily="18" charset="0"/>
                <a:cs typeface="Times New Roman" panose="02020603050405020304" pitchFamily="18" charset="0"/>
              </a:rPr>
              <a:t>въздухът</a:t>
            </a:r>
            <a:r>
              <a:rPr lang="ru-RU" dirty="0">
                <a:solidFill>
                  <a:srgbClr val="111C3A"/>
                </a:solidFill>
                <a:latin typeface="Times New Roman" panose="02020603050405020304" pitchFamily="18" charset="0"/>
                <a:cs typeface="Times New Roman" panose="02020603050405020304" pitchFamily="18" charset="0"/>
              </a:rPr>
              <a:t> се </a:t>
            </a:r>
            <a:r>
              <a:rPr lang="ru-RU" dirty="0" err="1">
                <a:solidFill>
                  <a:srgbClr val="111C3A"/>
                </a:solidFill>
                <a:latin typeface="Times New Roman" panose="02020603050405020304" pitchFamily="18" charset="0"/>
                <a:cs typeface="Times New Roman" panose="02020603050405020304" pitchFamily="18" charset="0"/>
              </a:rPr>
              <a:t>движи</a:t>
            </a:r>
            <a:r>
              <a:rPr lang="ru-RU" dirty="0">
                <a:solidFill>
                  <a:srgbClr val="111C3A"/>
                </a:solidFill>
                <a:latin typeface="Times New Roman" panose="02020603050405020304" pitchFamily="18" charset="0"/>
                <a:cs typeface="Times New Roman" panose="02020603050405020304" pitchFamily="18" charset="0"/>
              </a:rPr>
              <a:t> </a:t>
            </a:r>
            <a:r>
              <a:rPr lang="ru-RU" dirty="0" err="1">
                <a:solidFill>
                  <a:srgbClr val="111C3A"/>
                </a:solidFill>
                <a:latin typeface="Times New Roman" panose="02020603050405020304" pitchFamily="18" charset="0"/>
                <a:cs typeface="Times New Roman" panose="02020603050405020304" pitchFamily="18" charset="0"/>
              </a:rPr>
              <a:t>по-бързо</a:t>
            </a:r>
            <a:r>
              <a:rPr lang="ru-RU" dirty="0">
                <a:solidFill>
                  <a:srgbClr val="111C3A"/>
                </a:solidFill>
                <a:latin typeface="Times New Roman" panose="02020603050405020304" pitchFamily="18" charset="0"/>
                <a:cs typeface="Times New Roman" panose="02020603050405020304" pitchFamily="18" charset="0"/>
              </a:rPr>
              <a:t>, </a:t>
            </a:r>
            <a:r>
              <a:rPr lang="ru-RU" dirty="0" err="1">
                <a:solidFill>
                  <a:srgbClr val="111C3A"/>
                </a:solidFill>
                <a:latin typeface="Times New Roman" panose="02020603050405020304" pitchFamily="18" charset="0"/>
                <a:cs typeface="Times New Roman" panose="02020603050405020304" pitchFamily="18" charset="0"/>
              </a:rPr>
              <a:t>защото</a:t>
            </a:r>
            <a:r>
              <a:rPr lang="ru-RU" dirty="0">
                <a:solidFill>
                  <a:srgbClr val="111C3A"/>
                </a:solidFill>
                <a:latin typeface="Times New Roman" panose="02020603050405020304" pitchFamily="18" charset="0"/>
                <a:cs typeface="Times New Roman" panose="02020603050405020304" pitchFamily="18" charset="0"/>
              </a:rPr>
              <a:t> </a:t>
            </a:r>
            <a:r>
              <a:rPr lang="ru-RU" dirty="0" err="1">
                <a:solidFill>
                  <a:srgbClr val="111C3A"/>
                </a:solidFill>
                <a:latin typeface="Times New Roman" panose="02020603050405020304" pitchFamily="18" charset="0"/>
                <a:cs typeface="Times New Roman" panose="02020603050405020304" pitchFamily="18" charset="0"/>
              </a:rPr>
              <a:t>повърхността</a:t>
            </a:r>
            <a:r>
              <a:rPr lang="ru-RU" dirty="0">
                <a:solidFill>
                  <a:srgbClr val="111C3A"/>
                </a:solidFill>
                <a:latin typeface="Times New Roman" panose="02020603050405020304" pitchFamily="18" charset="0"/>
                <a:cs typeface="Times New Roman" panose="02020603050405020304" pitchFamily="18" charset="0"/>
              </a:rPr>
              <a:t> на </a:t>
            </a:r>
            <a:r>
              <a:rPr lang="ru-RU" dirty="0" err="1">
                <a:solidFill>
                  <a:srgbClr val="111C3A"/>
                </a:solidFill>
                <a:latin typeface="Times New Roman" panose="02020603050405020304" pitchFamily="18" charset="0"/>
                <a:cs typeface="Times New Roman" panose="02020603050405020304" pitchFamily="18" charset="0"/>
              </a:rPr>
              <a:t>долната</a:t>
            </a:r>
            <a:r>
              <a:rPr lang="ru-RU" dirty="0">
                <a:solidFill>
                  <a:srgbClr val="111C3A"/>
                </a:solidFill>
                <a:latin typeface="Times New Roman" panose="02020603050405020304" pitchFamily="18" charset="0"/>
                <a:cs typeface="Times New Roman" panose="02020603050405020304" pitchFamily="18" charset="0"/>
              </a:rPr>
              <a:t> част на </a:t>
            </a:r>
            <a:r>
              <a:rPr lang="ru-RU" dirty="0" err="1">
                <a:solidFill>
                  <a:srgbClr val="111C3A"/>
                </a:solidFill>
                <a:latin typeface="Times New Roman" panose="02020603050405020304" pitchFamily="18" charset="0"/>
                <a:cs typeface="Times New Roman" panose="02020603050405020304" pitchFamily="18" charset="0"/>
              </a:rPr>
              <a:t>топката</a:t>
            </a:r>
            <a:r>
              <a:rPr lang="ru-RU" dirty="0">
                <a:solidFill>
                  <a:srgbClr val="111C3A"/>
                </a:solidFill>
                <a:latin typeface="Times New Roman" panose="02020603050405020304" pitchFamily="18" charset="0"/>
                <a:cs typeface="Times New Roman" panose="02020603050405020304" pitchFamily="18" charset="0"/>
              </a:rPr>
              <a:t> се </a:t>
            </a:r>
            <a:r>
              <a:rPr lang="ru-RU" dirty="0" err="1">
                <a:solidFill>
                  <a:srgbClr val="111C3A"/>
                </a:solidFill>
                <a:latin typeface="Times New Roman" panose="02020603050405020304" pitchFamily="18" charset="0"/>
                <a:cs typeface="Times New Roman" panose="02020603050405020304" pitchFamily="18" charset="0"/>
              </a:rPr>
              <a:t>движи</a:t>
            </a:r>
            <a:r>
              <a:rPr lang="ru-RU" dirty="0">
                <a:solidFill>
                  <a:srgbClr val="111C3A"/>
                </a:solidFill>
                <a:latin typeface="Times New Roman" panose="02020603050405020304" pitchFamily="18" charset="0"/>
                <a:cs typeface="Times New Roman" panose="02020603050405020304" pitchFamily="18" charset="0"/>
              </a:rPr>
              <a:t> в </a:t>
            </a:r>
            <a:r>
              <a:rPr lang="ru-RU" dirty="0" err="1">
                <a:solidFill>
                  <a:srgbClr val="111C3A"/>
                </a:solidFill>
                <a:latin typeface="Times New Roman" panose="02020603050405020304" pitchFamily="18" charset="0"/>
                <a:cs typeface="Times New Roman" panose="02020603050405020304" pitchFamily="18" charset="0"/>
              </a:rPr>
              <a:t>същата</a:t>
            </a:r>
            <a:r>
              <a:rPr lang="ru-RU" dirty="0">
                <a:solidFill>
                  <a:srgbClr val="111C3A"/>
                </a:solidFill>
                <a:latin typeface="Times New Roman" panose="02020603050405020304" pitchFamily="18" charset="0"/>
                <a:cs typeface="Times New Roman" panose="02020603050405020304" pitchFamily="18" charset="0"/>
              </a:rPr>
              <a:t> </a:t>
            </a:r>
            <a:r>
              <a:rPr lang="ru-RU" dirty="0" err="1">
                <a:solidFill>
                  <a:srgbClr val="111C3A"/>
                </a:solidFill>
                <a:latin typeface="Times New Roman" panose="02020603050405020304" pitchFamily="18" charset="0"/>
                <a:cs typeface="Times New Roman" panose="02020603050405020304" pitchFamily="18" charset="0"/>
              </a:rPr>
              <a:t>посока</a:t>
            </a:r>
            <a:r>
              <a:rPr lang="ru-RU" dirty="0">
                <a:solidFill>
                  <a:srgbClr val="111C3A"/>
                </a:solidFill>
                <a:latin typeface="Times New Roman" panose="02020603050405020304" pitchFamily="18" charset="0"/>
                <a:cs typeface="Times New Roman" panose="02020603050405020304" pitchFamily="18" charset="0"/>
              </a:rPr>
              <a:t> </a:t>
            </a:r>
            <a:r>
              <a:rPr lang="ru-RU" dirty="0" err="1">
                <a:solidFill>
                  <a:srgbClr val="111C3A"/>
                </a:solidFill>
                <a:latin typeface="Times New Roman" panose="02020603050405020304" pitchFamily="18" charset="0"/>
                <a:cs typeface="Times New Roman" panose="02020603050405020304" pitchFamily="18" charset="0"/>
              </a:rPr>
              <a:t>като</a:t>
            </a:r>
            <a:r>
              <a:rPr lang="ru-RU" dirty="0">
                <a:solidFill>
                  <a:srgbClr val="111C3A"/>
                </a:solidFill>
                <a:latin typeface="Times New Roman" panose="02020603050405020304" pitchFamily="18" charset="0"/>
                <a:cs typeface="Times New Roman" panose="02020603050405020304" pitchFamily="18" charset="0"/>
              </a:rPr>
              <a:t> </a:t>
            </a:r>
            <a:r>
              <a:rPr lang="ru-RU" dirty="0" err="1">
                <a:solidFill>
                  <a:srgbClr val="111C3A"/>
                </a:solidFill>
                <a:latin typeface="Times New Roman" panose="02020603050405020304" pitchFamily="18" charset="0"/>
                <a:cs typeface="Times New Roman" panose="02020603050405020304" pitchFamily="18" charset="0"/>
              </a:rPr>
              <a:t>въздушния</a:t>
            </a:r>
            <a:r>
              <a:rPr lang="ru-RU" dirty="0">
                <a:solidFill>
                  <a:srgbClr val="111C3A"/>
                </a:solidFill>
                <a:latin typeface="Times New Roman" panose="02020603050405020304" pitchFamily="18" charset="0"/>
                <a:cs typeface="Times New Roman" panose="02020603050405020304" pitchFamily="18" charset="0"/>
              </a:rPr>
              <a:t> поток. </a:t>
            </a:r>
            <a:r>
              <a:rPr lang="ru-RU" dirty="0" err="1">
                <a:solidFill>
                  <a:srgbClr val="111C3A"/>
                </a:solidFill>
                <a:latin typeface="Times New Roman" panose="02020603050405020304" pitchFamily="18" charset="0"/>
                <a:cs typeface="Times New Roman" panose="02020603050405020304" pitchFamily="18" charset="0"/>
              </a:rPr>
              <a:t>Това</a:t>
            </a:r>
            <a:r>
              <a:rPr lang="ru-RU" dirty="0">
                <a:solidFill>
                  <a:srgbClr val="111C3A"/>
                </a:solidFill>
                <a:latin typeface="Times New Roman" panose="02020603050405020304" pitchFamily="18" charset="0"/>
                <a:cs typeface="Times New Roman" panose="02020603050405020304" pitchFamily="18" charset="0"/>
              </a:rPr>
              <a:t> </a:t>
            </a:r>
            <a:r>
              <a:rPr lang="ru-RU" dirty="0" err="1">
                <a:solidFill>
                  <a:srgbClr val="111C3A"/>
                </a:solidFill>
                <a:latin typeface="Times New Roman" panose="02020603050405020304" pitchFamily="18" charset="0"/>
                <a:cs typeface="Times New Roman" panose="02020603050405020304" pitchFamily="18" charset="0"/>
              </a:rPr>
              <a:t>намалява</a:t>
            </a:r>
            <a:r>
              <a:rPr lang="ru-RU" dirty="0">
                <a:solidFill>
                  <a:srgbClr val="111C3A"/>
                </a:solidFill>
                <a:latin typeface="Times New Roman" panose="02020603050405020304" pitchFamily="18" charset="0"/>
                <a:cs typeface="Times New Roman" panose="02020603050405020304" pitchFamily="18" charset="0"/>
              </a:rPr>
              <a:t> </a:t>
            </a:r>
            <a:r>
              <a:rPr lang="ru-RU" dirty="0" err="1">
                <a:solidFill>
                  <a:srgbClr val="111C3A"/>
                </a:solidFill>
                <a:latin typeface="Times New Roman" panose="02020603050405020304" pitchFamily="18" charset="0"/>
                <a:cs typeface="Times New Roman" panose="02020603050405020304" pitchFamily="18" charset="0"/>
              </a:rPr>
              <a:t>налягането</a:t>
            </a:r>
            <a:r>
              <a:rPr lang="ru-RU" dirty="0">
                <a:solidFill>
                  <a:srgbClr val="111C3A"/>
                </a:solidFill>
                <a:latin typeface="Times New Roman" panose="02020603050405020304" pitchFamily="18" charset="0"/>
                <a:cs typeface="Times New Roman" panose="02020603050405020304" pitchFamily="18" charset="0"/>
              </a:rPr>
              <a:t> в </a:t>
            </a:r>
            <a:r>
              <a:rPr lang="ru-RU" dirty="0" err="1">
                <a:solidFill>
                  <a:srgbClr val="111C3A"/>
                </a:solidFill>
                <a:latin typeface="Times New Roman" panose="02020603050405020304" pitchFamily="18" charset="0"/>
                <a:cs typeface="Times New Roman" panose="02020603050405020304" pitchFamily="18" charset="0"/>
              </a:rPr>
              <a:t>съответствие</a:t>
            </a:r>
            <a:r>
              <a:rPr lang="ru-RU" dirty="0">
                <a:solidFill>
                  <a:srgbClr val="111C3A"/>
                </a:solidFill>
                <a:latin typeface="Times New Roman" panose="02020603050405020304" pitchFamily="18" charset="0"/>
                <a:cs typeface="Times New Roman" panose="02020603050405020304" pitchFamily="18" charset="0"/>
              </a:rPr>
              <a:t> с </a:t>
            </a:r>
            <a:r>
              <a:rPr lang="ru-RU" dirty="0">
                <a:solidFill>
                  <a:srgbClr val="6D8DBE"/>
                </a:solidFill>
                <a:latin typeface="Times New Roman" panose="02020603050405020304" pitchFamily="18" charset="0"/>
                <a:cs typeface="Times New Roman" panose="02020603050405020304" pitchFamily="18" charset="0"/>
                <a:hlinkClick r:id="rId5"/>
              </a:rPr>
              <a:t>принципа на </a:t>
            </a:r>
            <a:r>
              <a:rPr lang="ru-RU" dirty="0" err="1">
                <a:solidFill>
                  <a:srgbClr val="6D8DBE"/>
                </a:solidFill>
                <a:latin typeface="Times New Roman" panose="02020603050405020304" pitchFamily="18" charset="0"/>
                <a:cs typeface="Times New Roman" panose="02020603050405020304" pitchFamily="18" charset="0"/>
                <a:hlinkClick r:id="rId5"/>
              </a:rPr>
              <a:t>Бернули</a:t>
            </a:r>
            <a:r>
              <a:rPr lang="ru-RU" dirty="0">
                <a:solidFill>
                  <a:srgbClr val="111C3A"/>
                </a:solidFill>
                <a:latin typeface="Times New Roman" panose="02020603050405020304" pitchFamily="18" charset="0"/>
                <a:cs typeface="Times New Roman" panose="02020603050405020304" pitchFamily="18" charset="0"/>
              </a:rPr>
              <a:t>. От </a:t>
            </a:r>
            <a:r>
              <a:rPr lang="ru-RU" dirty="0" err="1">
                <a:solidFill>
                  <a:srgbClr val="111C3A"/>
                </a:solidFill>
                <a:latin typeface="Times New Roman" panose="02020603050405020304" pitchFamily="18" charset="0"/>
                <a:cs typeface="Times New Roman" panose="02020603050405020304" pitchFamily="18" charset="0"/>
              </a:rPr>
              <a:t>горната</a:t>
            </a:r>
            <a:r>
              <a:rPr lang="ru-RU" dirty="0">
                <a:solidFill>
                  <a:srgbClr val="111C3A"/>
                </a:solidFill>
                <a:latin typeface="Times New Roman" panose="02020603050405020304" pitchFamily="18" charset="0"/>
                <a:cs typeface="Times New Roman" panose="02020603050405020304" pitchFamily="18" charset="0"/>
              </a:rPr>
              <a:t> страна </a:t>
            </a:r>
            <a:r>
              <a:rPr lang="ru-RU" dirty="0" err="1">
                <a:solidFill>
                  <a:srgbClr val="111C3A"/>
                </a:solidFill>
                <a:latin typeface="Times New Roman" panose="02020603050405020304" pitchFamily="18" charset="0"/>
                <a:cs typeface="Times New Roman" panose="02020603050405020304" pitchFamily="18" charset="0"/>
              </a:rPr>
              <a:t>възниква</a:t>
            </a:r>
            <a:r>
              <a:rPr lang="ru-RU" dirty="0">
                <a:solidFill>
                  <a:srgbClr val="111C3A"/>
                </a:solidFill>
                <a:latin typeface="Times New Roman" panose="02020603050405020304" pitchFamily="18" charset="0"/>
                <a:cs typeface="Times New Roman" panose="02020603050405020304" pitchFamily="18" charset="0"/>
              </a:rPr>
              <a:t> противоположен </a:t>
            </a:r>
            <a:r>
              <a:rPr lang="ru-RU" dirty="0" err="1">
                <a:solidFill>
                  <a:srgbClr val="111C3A"/>
                </a:solidFill>
                <a:latin typeface="Times New Roman" panose="02020603050405020304" pitchFamily="18" charset="0"/>
                <a:cs typeface="Times New Roman" panose="02020603050405020304" pitchFamily="18" charset="0"/>
              </a:rPr>
              <a:t>ефект</a:t>
            </a:r>
            <a:r>
              <a:rPr lang="ru-RU" dirty="0">
                <a:solidFill>
                  <a:srgbClr val="111C3A"/>
                </a:solidFill>
                <a:latin typeface="Times New Roman" panose="02020603050405020304" pitchFamily="18" charset="0"/>
                <a:cs typeface="Times New Roman" panose="02020603050405020304" pitchFamily="18" charset="0"/>
              </a:rPr>
              <a:t> - </a:t>
            </a:r>
            <a:r>
              <a:rPr lang="ru-RU" dirty="0" err="1">
                <a:solidFill>
                  <a:srgbClr val="111C3A"/>
                </a:solidFill>
                <a:latin typeface="Times New Roman" panose="02020603050405020304" pitchFamily="18" charset="0"/>
                <a:cs typeface="Times New Roman" panose="02020603050405020304" pitchFamily="18" charset="0"/>
              </a:rPr>
              <a:t>въздухът</a:t>
            </a:r>
            <a:r>
              <a:rPr lang="ru-RU" dirty="0">
                <a:solidFill>
                  <a:srgbClr val="111C3A"/>
                </a:solidFill>
                <a:latin typeface="Times New Roman" panose="02020603050405020304" pitchFamily="18" charset="0"/>
                <a:cs typeface="Times New Roman" panose="02020603050405020304" pitchFamily="18" charset="0"/>
              </a:rPr>
              <a:t> се </a:t>
            </a:r>
            <a:r>
              <a:rPr lang="ru-RU" dirty="0" err="1">
                <a:solidFill>
                  <a:srgbClr val="111C3A"/>
                </a:solidFill>
                <a:latin typeface="Times New Roman" panose="02020603050405020304" pitchFamily="18" charset="0"/>
                <a:cs typeface="Times New Roman" panose="02020603050405020304" pitchFamily="18" charset="0"/>
              </a:rPr>
              <a:t>движи</a:t>
            </a:r>
            <a:r>
              <a:rPr lang="ru-RU" dirty="0">
                <a:solidFill>
                  <a:srgbClr val="111C3A"/>
                </a:solidFill>
                <a:latin typeface="Times New Roman" panose="02020603050405020304" pitchFamily="18" charset="0"/>
                <a:cs typeface="Times New Roman" panose="02020603050405020304" pitchFamily="18" charset="0"/>
              </a:rPr>
              <a:t> </a:t>
            </a:r>
            <a:r>
              <a:rPr lang="ru-RU" dirty="0" err="1">
                <a:solidFill>
                  <a:srgbClr val="111C3A"/>
                </a:solidFill>
                <a:latin typeface="Times New Roman" panose="02020603050405020304" pitchFamily="18" charset="0"/>
                <a:cs typeface="Times New Roman" panose="02020603050405020304" pitchFamily="18" charset="0"/>
              </a:rPr>
              <a:t>по-бавно</a:t>
            </a:r>
            <a:r>
              <a:rPr lang="ru-RU" dirty="0">
                <a:solidFill>
                  <a:srgbClr val="111C3A"/>
                </a:solidFill>
                <a:latin typeface="Times New Roman" panose="02020603050405020304" pitchFamily="18" charset="0"/>
                <a:cs typeface="Times New Roman" panose="02020603050405020304" pitchFamily="18" charset="0"/>
              </a:rPr>
              <a:t>. </a:t>
            </a:r>
            <a:r>
              <a:rPr lang="ru-RU" dirty="0" err="1">
                <a:solidFill>
                  <a:srgbClr val="111C3A"/>
                </a:solidFill>
                <a:latin typeface="Times New Roman" panose="02020603050405020304" pitchFamily="18" charset="0"/>
                <a:cs typeface="Times New Roman" panose="02020603050405020304" pitchFamily="18" charset="0"/>
              </a:rPr>
              <a:t>Получава</a:t>
            </a:r>
            <a:r>
              <a:rPr lang="ru-RU" dirty="0">
                <a:solidFill>
                  <a:srgbClr val="111C3A"/>
                </a:solidFill>
                <a:latin typeface="Times New Roman" panose="02020603050405020304" pitchFamily="18" charset="0"/>
                <a:cs typeface="Times New Roman" panose="02020603050405020304" pitchFamily="18" charset="0"/>
              </a:rPr>
              <a:t> се </a:t>
            </a:r>
            <a:r>
              <a:rPr lang="ru-RU" dirty="0" err="1">
                <a:solidFill>
                  <a:srgbClr val="111C3A"/>
                </a:solidFill>
                <a:latin typeface="Times New Roman" panose="02020603050405020304" pitchFamily="18" charset="0"/>
                <a:cs typeface="Times New Roman" panose="02020603050405020304" pitchFamily="18" charset="0"/>
              </a:rPr>
              <a:t>разлика</a:t>
            </a:r>
            <a:r>
              <a:rPr lang="ru-RU" dirty="0">
                <a:solidFill>
                  <a:srgbClr val="111C3A"/>
                </a:solidFill>
                <a:latin typeface="Times New Roman" panose="02020603050405020304" pitchFamily="18" charset="0"/>
                <a:cs typeface="Times New Roman" panose="02020603050405020304" pitchFamily="18" charset="0"/>
              </a:rPr>
              <a:t> в </a:t>
            </a:r>
            <a:r>
              <a:rPr lang="ru-RU" dirty="0" err="1">
                <a:solidFill>
                  <a:srgbClr val="111C3A"/>
                </a:solidFill>
                <a:latin typeface="Times New Roman" panose="02020603050405020304" pitchFamily="18" charset="0"/>
                <a:cs typeface="Times New Roman" panose="02020603050405020304" pitchFamily="18" charset="0"/>
              </a:rPr>
              <a:t>налягането</a:t>
            </a:r>
            <a:r>
              <a:rPr lang="ru-RU" dirty="0">
                <a:solidFill>
                  <a:srgbClr val="111C3A"/>
                </a:solidFill>
                <a:latin typeface="Times New Roman" panose="02020603050405020304" pitchFamily="18" charset="0"/>
                <a:cs typeface="Times New Roman" panose="02020603050405020304" pitchFamily="18" charset="0"/>
              </a:rPr>
              <a:t> на </a:t>
            </a:r>
            <a:r>
              <a:rPr lang="ru-RU" dirty="0" err="1">
                <a:solidFill>
                  <a:srgbClr val="111C3A"/>
                </a:solidFill>
                <a:latin typeface="Times New Roman" panose="02020603050405020304" pitchFamily="18" charset="0"/>
                <a:cs typeface="Times New Roman" panose="02020603050405020304" pitchFamily="18" charset="0"/>
              </a:rPr>
              <a:t>въздушната</a:t>
            </a:r>
            <a:r>
              <a:rPr lang="ru-RU" dirty="0">
                <a:solidFill>
                  <a:srgbClr val="111C3A"/>
                </a:solidFill>
                <a:latin typeface="Times New Roman" panose="02020603050405020304" pitchFamily="18" charset="0"/>
                <a:cs typeface="Times New Roman" panose="02020603050405020304" pitchFamily="18" charset="0"/>
              </a:rPr>
              <a:t> среда в т. А и т. В. От тук се </a:t>
            </a:r>
            <a:r>
              <a:rPr lang="ru-RU" dirty="0" err="1">
                <a:solidFill>
                  <a:srgbClr val="111C3A"/>
                </a:solidFill>
                <a:latin typeface="Times New Roman" panose="02020603050405020304" pitchFamily="18" charset="0"/>
                <a:cs typeface="Times New Roman" panose="02020603050405020304" pitchFamily="18" charset="0"/>
              </a:rPr>
              <a:t>появява</a:t>
            </a:r>
            <a:r>
              <a:rPr lang="ru-RU" dirty="0">
                <a:solidFill>
                  <a:srgbClr val="111C3A"/>
                </a:solidFill>
                <a:latin typeface="Times New Roman" panose="02020603050405020304" pitchFamily="18" charset="0"/>
                <a:cs typeface="Times New Roman" panose="02020603050405020304" pitchFamily="18" charset="0"/>
              </a:rPr>
              <a:t> сила на Магнус, </a:t>
            </a:r>
            <a:r>
              <a:rPr lang="ru-RU" dirty="0" err="1">
                <a:solidFill>
                  <a:srgbClr val="111C3A"/>
                </a:solidFill>
                <a:latin typeface="Times New Roman" panose="02020603050405020304" pitchFamily="18" charset="0"/>
                <a:cs typeface="Times New Roman" panose="02020603050405020304" pitchFamily="18" charset="0"/>
              </a:rPr>
              <a:t>която</a:t>
            </a:r>
            <a:r>
              <a:rPr lang="ru-RU" dirty="0">
                <a:solidFill>
                  <a:srgbClr val="111C3A"/>
                </a:solidFill>
                <a:latin typeface="Times New Roman" panose="02020603050405020304" pitchFamily="18" charset="0"/>
                <a:cs typeface="Times New Roman" panose="02020603050405020304" pitchFamily="18" charset="0"/>
              </a:rPr>
              <a:t> действа на </a:t>
            </a:r>
            <a:r>
              <a:rPr lang="ru-RU" dirty="0" err="1">
                <a:solidFill>
                  <a:srgbClr val="111C3A"/>
                </a:solidFill>
                <a:latin typeface="Times New Roman" panose="02020603050405020304" pitchFamily="18" charset="0"/>
                <a:cs typeface="Times New Roman" panose="02020603050405020304" pitchFamily="18" charset="0"/>
              </a:rPr>
              <a:t>топката</a:t>
            </a:r>
            <a:r>
              <a:rPr lang="ru-RU" dirty="0">
                <a:solidFill>
                  <a:srgbClr val="111C3A"/>
                </a:solidFill>
                <a:latin typeface="Times New Roman" panose="02020603050405020304" pitchFamily="18" charset="0"/>
                <a:cs typeface="Times New Roman" panose="02020603050405020304" pitchFamily="18" charset="0"/>
              </a:rPr>
              <a:t> </a:t>
            </a:r>
            <a:r>
              <a:rPr lang="ru-RU" dirty="0" err="1">
                <a:solidFill>
                  <a:srgbClr val="111C3A"/>
                </a:solidFill>
                <a:latin typeface="Times New Roman" panose="02020603050405020304" pitchFamily="18" charset="0"/>
                <a:cs typeface="Times New Roman" panose="02020603050405020304" pitchFamily="18" charset="0"/>
              </a:rPr>
              <a:t>надолу</a:t>
            </a:r>
            <a:r>
              <a:rPr lang="ru-RU" dirty="0">
                <a:solidFill>
                  <a:srgbClr val="111C3A"/>
                </a:solidFill>
                <a:latin typeface="Times New Roman" panose="02020603050405020304" pitchFamily="18" charset="0"/>
                <a:cs typeface="Times New Roman" panose="02020603050405020304" pitchFamily="18" charset="0"/>
              </a:rPr>
              <a:t> при </a:t>
            </a:r>
            <a:r>
              <a:rPr lang="ru-RU" dirty="0" err="1">
                <a:solidFill>
                  <a:srgbClr val="111C3A"/>
                </a:solidFill>
                <a:latin typeface="Times New Roman" panose="02020603050405020304" pitchFamily="18" charset="0"/>
                <a:cs typeface="Times New Roman" panose="02020603050405020304" pitchFamily="18" charset="0"/>
              </a:rPr>
              <a:t>тази</a:t>
            </a:r>
            <a:r>
              <a:rPr lang="ru-RU" dirty="0">
                <a:solidFill>
                  <a:srgbClr val="111C3A"/>
                </a:solidFill>
                <a:latin typeface="Times New Roman" panose="02020603050405020304" pitchFamily="18" charset="0"/>
                <a:cs typeface="Times New Roman" panose="02020603050405020304" pitchFamily="18" charset="0"/>
              </a:rPr>
              <a:t> геометрия на движение, т.е. с </a:t>
            </a:r>
            <a:r>
              <a:rPr lang="ru-RU" dirty="0" err="1">
                <a:solidFill>
                  <a:srgbClr val="111C3A"/>
                </a:solidFill>
                <a:latin typeface="Times New Roman" panose="02020603050405020304" pitchFamily="18" charset="0"/>
                <a:cs typeface="Times New Roman" panose="02020603050405020304" pitchFamily="18" charset="0"/>
              </a:rPr>
              <a:t>посока</a:t>
            </a:r>
            <a:r>
              <a:rPr lang="ru-RU" dirty="0">
                <a:solidFill>
                  <a:srgbClr val="111C3A"/>
                </a:solidFill>
                <a:latin typeface="Times New Roman" panose="02020603050405020304" pitchFamily="18" charset="0"/>
                <a:cs typeface="Times New Roman" panose="02020603050405020304" pitchFamily="18" charset="0"/>
              </a:rPr>
              <a:t> от </a:t>
            </a:r>
            <a:r>
              <a:rPr lang="ru-RU" dirty="0" err="1">
                <a:solidFill>
                  <a:srgbClr val="111C3A"/>
                </a:solidFill>
                <a:latin typeface="Times New Roman" panose="02020603050405020304" pitchFamily="18" charset="0"/>
                <a:cs typeface="Times New Roman" panose="02020603050405020304" pitchFamily="18" charset="0"/>
              </a:rPr>
              <a:t>по-голямото</a:t>
            </a:r>
            <a:r>
              <a:rPr lang="ru-RU" dirty="0">
                <a:solidFill>
                  <a:srgbClr val="111C3A"/>
                </a:solidFill>
                <a:latin typeface="Times New Roman" panose="02020603050405020304" pitchFamily="18" charset="0"/>
                <a:cs typeface="Times New Roman" panose="02020603050405020304" pitchFamily="18" charset="0"/>
              </a:rPr>
              <a:t> </a:t>
            </a:r>
            <a:r>
              <a:rPr lang="ru-RU" dirty="0" err="1">
                <a:solidFill>
                  <a:srgbClr val="111C3A"/>
                </a:solidFill>
                <a:latin typeface="Times New Roman" panose="02020603050405020304" pitchFamily="18" charset="0"/>
                <a:cs typeface="Times New Roman" panose="02020603050405020304" pitchFamily="18" charset="0"/>
              </a:rPr>
              <a:t>налягане</a:t>
            </a:r>
            <a:r>
              <a:rPr lang="ru-RU" dirty="0">
                <a:solidFill>
                  <a:srgbClr val="111C3A"/>
                </a:solidFill>
                <a:latin typeface="Times New Roman" panose="02020603050405020304" pitchFamily="18" charset="0"/>
                <a:cs typeface="Times New Roman" panose="02020603050405020304" pitchFamily="18" charset="0"/>
              </a:rPr>
              <a:t> </a:t>
            </a:r>
            <a:r>
              <a:rPr lang="ru-RU" dirty="0" err="1">
                <a:solidFill>
                  <a:srgbClr val="111C3A"/>
                </a:solidFill>
                <a:latin typeface="Times New Roman" panose="02020603050405020304" pitchFamily="18" charset="0"/>
                <a:cs typeface="Times New Roman" panose="02020603050405020304" pitchFamily="18" charset="0"/>
              </a:rPr>
              <a:t>към</a:t>
            </a:r>
            <a:r>
              <a:rPr lang="ru-RU" dirty="0">
                <a:solidFill>
                  <a:srgbClr val="111C3A"/>
                </a:solidFill>
                <a:latin typeface="Times New Roman" panose="02020603050405020304" pitchFamily="18" charset="0"/>
                <a:cs typeface="Times New Roman" panose="02020603050405020304" pitchFamily="18" charset="0"/>
              </a:rPr>
              <a:t> </a:t>
            </a:r>
            <a:r>
              <a:rPr lang="ru-RU" dirty="0" err="1">
                <a:solidFill>
                  <a:srgbClr val="111C3A"/>
                </a:solidFill>
                <a:latin typeface="Times New Roman" panose="02020603050405020304" pitchFamily="18" charset="0"/>
                <a:cs typeface="Times New Roman" panose="02020603050405020304" pitchFamily="18" charset="0"/>
              </a:rPr>
              <a:t>по-малкото</a:t>
            </a:r>
            <a:r>
              <a:rPr lang="ru-RU" dirty="0">
                <a:solidFill>
                  <a:srgbClr val="111C3A"/>
                </a:solidFill>
                <a:latin typeface="Times New Roman" panose="02020603050405020304" pitchFamily="18" charset="0"/>
                <a:cs typeface="Times New Roman" panose="02020603050405020304" pitchFamily="18" charset="0"/>
              </a:rPr>
              <a:t>. </a:t>
            </a:r>
          </a:p>
          <a:p>
            <a:pPr algn="just"/>
            <a:r>
              <a:rPr lang="en-US" sz="2000" i="1" dirty="0" smtClean="0">
                <a:solidFill>
                  <a:srgbClr val="FF0000"/>
                </a:solidFill>
                <a:latin typeface="Times New Roman" panose="02020603050405020304" pitchFamily="18" charset="0"/>
                <a:cs typeface="Times New Roman" panose="02020603050405020304" pitchFamily="18" charset="0"/>
              </a:rPr>
              <a:t>Def. </a:t>
            </a:r>
            <a:r>
              <a:rPr lang="ru-RU" sz="2000" i="1" dirty="0" err="1" smtClean="0">
                <a:solidFill>
                  <a:srgbClr val="FF0000"/>
                </a:solidFill>
                <a:latin typeface="Times New Roman" panose="02020603050405020304" pitchFamily="18" charset="0"/>
                <a:cs typeface="Times New Roman" panose="02020603050405020304" pitchFamily="18" charset="0"/>
              </a:rPr>
              <a:t>Това</a:t>
            </a:r>
            <a:r>
              <a:rPr lang="ru-RU" sz="2000" i="1" dirty="0" smtClean="0">
                <a:solidFill>
                  <a:srgbClr val="FF0000"/>
                </a:solidFill>
                <a:latin typeface="Times New Roman" panose="02020603050405020304" pitchFamily="18" charset="0"/>
                <a:cs typeface="Times New Roman" panose="02020603050405020304" pitchFamily="18" charset="0"/>
              </a:rPr>
              <a:t> </a:t>
            </a:r>
            <a:r>
              <a:rPr lang="ru-RU" sz="2000" i="1" dirty="0" err="1">
                <a:solidFill>
                  <a:srgbClr val="FF0000"/>
                </a:solidFill>
                <a:latin typeface="Times New Roman" panose="02020603050405020304" pitchFamily="18" charset="0"/>
                <a:cs typeface="Times New Roman" panose="02020603050405020304" pitchFamily="18" charset="0"/>
              </a:rPr>
              <a:t>вертикално</a:t>
            </a:r>
            <a:r>
              <a:rPr lang="ru-RU" sz="2000" i="1" dirty="0">
                <a:solidFill>
                  <a:srgbClr val="FF0000"/>
                </a:solidFill>
                <a:latin typeface="Times New Roman" panose="02020603050405020304" pitchFamily="18" charset="0"/>
                <a:cs typeface="Times New Roman" panose="02020603050405020304" pitchFamily="18" charset="0"/>
              </a:rPr>
              <a:t> отклонение </a:t>
            </a:r>
            <a:r>
              <a:rPr lang="en-US" sz="2000" i="1" dirty="0" smtClean="0">
                <a:solidFill>
                  <a:srgbClr val="FF0000"/>
                </a:solidFill>
                <a:latin typeface="Times New Roman" panose="02020603050405020304" pitchFamily="18" charset="0"/>
                <a:cs typeface="Times New Roman" panose="02020603050405020304" pitchFamily="18" charset="0"/>
              </a:rPr>
              <a:t>(</a:t>
            </a:r>
            <a:r>
              <a:rPr lang="bg-BG" sz="2000" i="1" dirty="0" smtClean="0">
                <a:solidFill>
                  <a:srgbClr val="FF0000"/>
                </a:solidFill>
                <a:latin typeface="Times New Roman" panose="02020603050405020304" pitchFamily="18" charset="0"/>
                <a:cs typeface="Times New Roman" panose="02020603050405020304" pitchFamily="18" charset="0"/>
              </a:rPr>
              <a:t>може да е в друго направление, в зависимост от направлението на ъгловата скорост</a:t>
            </a:r>
            <a:r>
              <a:rPr lang="en-US" sz="2000" i="1" dirty="0" smtClean="0">
                <a:solidFill>
                  <a:srgbClr val="FF0000"/>
                </a:solidFill>
                <a:latin typeface="Times New Roman" panose="02020603050405020304" pitchFamily="18" charset="0"/>
                <a:cs typeface="Times New Roman" panose="02020603050405020304" pitchFamily="18" charset="0"/>
              </a:rPr>
              <a:t>) </a:t>
            </a:r>
            <a:r>
              <a:rPr lang="ru-RU" sz="2000" i="1" dirty="0" smtClean="0">
                <a:solidFill>
                  <a:srgbClr val="FF0000"/>
                </a:solidFill>
                <a:latin typeface="Times New Roman" panose="02020603050405020304" pitchFamily="18" charset="0"/>
                <a:cs typeface="Times New Roman" panose="02020603050405020304" pitchFamily="18" charset="0"/>
              </a:rPr>
              <a:t>на </a:t>
            </a:r>
            <a:r>
              <a:rPr lang="ru-RU" sz="2000" i="1" dirty="0" err="1">
                <a:solidFill>
                  <a:srgbClr val="FF0000"/>
                </a:solidFill>
                <a:latin typeface="Times New Roman" panose="02020603050405020304" pitchFamily="18" charset="0"/>
                <a:cs typeface="Times New Roman" panose="02020603050405020304" pitchFamily="18" charset="0"/>
              </a:rPr>
              <a:t>летящата</a:t>
            </a:r>
            <a:r>
              <a:rPr lang="ru-RU" sz="2000" i="1" dirty="0">
                <a:solidFill>
                  <a:srgbClr val="FF0000"/>
                </a:solidFill>
                <a:latin typeface="Times New Roman" panose="02020603050405020304" pitchFamily="18" charset="0"/>
                <a:cs typeface="Times New Roman" panose="02020603050405020304" pitchFamily="18" charset="0"/>
              </a:rPr>
              <a:t> топка се </a:t>
            </a:r>
            <a:r>
              <a:rPr lang="ru-RU" sz="2000" i="1" dirty="0" err="1">
                <a:solidFill>
                  <a:srgbClr val="FF0000"/>
                </a:solidFill>
                <a:latin typeface="Times New Roman" panose="02020603050405020304" pitchFamily="18" charset="0"/>
                <a:cs typeface="Times New Roman" panose="02020603050405020304" pitchFamily="18" charset="0"/>
              </a:rPr>
              <a:t>нарича</a:t>
            </a:r>
            <a:r>
              <a:rPr lang="ru-RU" sz="2000" i="1" dirty="0">
                <a:solidFill>
                  <a:srgbClr val="FF0000"/>
                </a:solidFill>
                <a:latin typeface="Times New Roman" panose="02020603050405020304" pitchFamily="18" charset="0"/>
                <a:cs typeface="Times New Roman" panose="02020603050405020304" pitchFamily="18" charset="0"/>
              </a:rPr>
              <a:t> </a:t>
            </a:r>
            <a:r>
              <a:rPr lang="ru-RU" sz="2000" i="1" dirty="0" err="1">
                <a:solidFill>
                  <a:srgbClr val="FF0000"/>
                </a:solidFill>
                <a:latin typeface="Times New Roman" panose="02020603050405020304" pitchFamily="18" charset="0"/>
                <a:cs typeface="Times New Roman" panose="02020603050405020304" pitchFamily="18" charset="0"/>
              </a:rPr>
              <a:t>ефект</a:t>
            </a:r>
            <a:r>
              <a:rPr lang="ru-RU" sz="2000" i="1" dirty="0">
                <a:solidFill>
                  <a:srgbClr val="FF0000"/>
                </a:solidFill>
                <a:latin typeface="Times New Roman" panose="02020603050405020304" pitchFamily="18" charset="0"/>
                <a:cs typeface="Times New Roman" panose="02020603050405020304" pitchFamily="18" charset="0"/>
              </a:rPr>
              <a:t> на Магнус.</a:t>
            </a:r>
            <a:endParaRPr lang="bg-BG" sz="20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1418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9299" y="74175"/>
            <a:ext cx="2595711" cy="461665"/>
          </a:xfrm>
          <a:prstGeom prst="rect">
            <a:avLst/>
          </a:prstGeom>
          <a:noFill/>
        </p:spPr>
        <p:txBody>
          <a:bodyPr wrap="none" rtlCol="0">
            <a:spAutoFit/>
          </a:bodyPr>
          <a:lstStyle/>
          <a:p>
            <a:pPr algn="ctr"/>
            <a:r>
              <a:rPr lang="bg-BG" sz="2400" b="1" dirty="0">
                <a:latin typeface="Times New Roman" pitchFamily="18" charset="0"/>
                <a:cs typeface="Times New Roman" pitchFamily="18" charset="0"/>
              </a:rPr>
              <a:t>Ефект на Магнус</a:t>
            </a:r>
            <a:endParaRPr lang="bg-BG" dirty="0"/>
          </a:p>
        </p:txBody>
      </p:sp>
      <p:pic>
        <p:nvPicPr>
          <p:cNvPr id="5" name="Picture 4" descr="&amp;Ncy;&amp;acy;&amp;tscy;&amp;icy;&amp;ocy;&amp;ncy;&amp;acy;&amp;lcy;&amp;ncy;&amp;acy; &amp;Scy;&amp;pcy;&amp;ocy;&amp;rcy;&amp;tcy;&amp;ncy;&amp;acy; &amp;Acy;&amp;kcy;&amp;acy;&amp;dcy;&amp;iecy;&amp;mcy;&amp;icy;&amp;yacy; (&amp;Ncy;&amp;Scy;&amp;Acy;) &quot;&amp;Vcy;&amp;acy;&amp;scy;&amp;icy;&amp;lcy; &amp;Lcy;&amp;iecy;&amp;vcy;&amp;scy;&amp;kcy;&amp;icy;&quot;"/>
          <p:cNvPicPr>
            <a:picLocks noChangeAspect="1" noChangeArrowheads="1"/>
          </p:cNvPicPr>
          <p:nvPr/>
        </p:nvPicPr>
        <p:blipFill>
          <a:blip r:embed="rId2"/>
          <a:srcRect/>
          <a:stretch>
            <a:fillRect/>
          </a:stretch>
        </p:blipFill>
        <p:spPr bwMode="auto">
          <a:xfrm>
            <a:off x="0" y="0"/>
            <a:ext cx="642910" cy="728631"/>
          </a:xfrm>
          <a:prstGeom prst="rect">
            <a:avLst/>
          </a:prstGeom>
          <a:noFill/>
          <a:ln w="9525">
            <a:noFill/>
            <a:miter lim="800000"/>
            <a:headEnd/>
            <a:tailEnd/>
          </a:ln>
        </p:spPr>
      </p:pic>
      <p:pic>
        <p:nvPicPr>
          <p:cNvPr id="6" name="Picture 5" descr="http://www.manager.bg/sites/default/files/mainimages/1_336.jpg"/>
          <p:cNvPicPr>
            <a:picLocks noChangeAspect="1" noChangeArrowheads="1"/>
          </p:cNvPicPr>
          <p:nvPr/>
        </p:nvPicPr>
        <p:blipFill>
          <a:blip r:embed="rId3" cstate="print"/>
          <a:srcRect/>
          <a:stretch>
            <a:fillRect/>
          </a:stretch>
        </p:blipFill>
        <p:spPr bwMode="auto">
          <a:xfrm>
            <a:off x="8371400" y="0"/>
            <a:ext cx="772600" cy="571480"/>
          </a:xfrm>
          <a:prstGeom prst="rect">
            <a:avLst/>
          </a:prstGeom>
          <a:noFill/>
          <a:ln w="9525">
            <a:noFill/>
            <a:miter lim="800000"/>
            <a:headEnd/>
            <a:tailEnd/>
          </a:ln>
        </p:spPr>
      </p:pic>
      <p:pic>
        <p:nvPicPr>
          <p:cNvPr id="4" name="Картина 3">
            <a:extLst>
              <a:ext uri="{FF2B5EF4-FFF2-40B4-BE49-F238E27FC236}">
                <a16:creationId xmlns:a16="http://schemas.microsoft.com/office/drawing/2014/main" id="{092E34AC-9DEC-4503-93E5-7C906B4806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143" y="548144"/>
            <a:ext cx="4777349" cy="1726039"/>
          </a:xfrm>
          <a:prstGeom prst="rect">
            <a:avLst/>
          </a:prstGeom>
        </p:spPr>
      </p:pic>
      <p:pic>
        <p:nvPicPr>
          <p:cNvPr id="8" name="Картина 7">
            <a:extLst>
              <a:ext uri="{FF2B5EF4-FFF2-40B4-BE49-F238E27FC236}">
                <a16:creationId xmlns:a16="http://schemas.microsoft.com/office/drawing/2014/main" id="{2C7AEDD0-EB01-4B43-AD45-ACD06D455D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7262" y="571480"/>
            <a:ext cx="3520438" cy="1726040"/>
          </a:xfrm>
          <a:prstGeom prst="rect">
            <a:avLst/>
          </a:prstGeom>
        </p:spPr>
      </p:pic>
      <p:sp>
        <p:nvSpPr>
          <p:cNvPr id="9" name="Текстово поле 8">
            <a:extLst>
              <a:ext uri="{FF2B5EF4-FFF2-40B4-BE49-F238E27FC236}">
                <a16:creationId xmlns:a16="http://schemas.microsoft.com/office/drawing/2014/main" id="{7C960FD0-2AEB-4576-B63E-23962DFE0B20}"/>
              </a:ext>
            </a:extLst>
          </p:cNvPr>
          <p:cNvSpPr txBox="1"/>
          <p:nvPr/>
        </p:nvSpPr>
        <p:spPr>
          <a:xfrm>
            <a:off x="168651" y="2358064"/>
            <a:ext cx="8975349" cy="4401205"/>
          </a:xfrm>
          <a:prstGeom prst="rect">
            <a:avLst/>
          </a:prstGeom>
          <a:noFill/>
        </p:spPr>
        <p:txBody>
          <a:bodyPr wrap="square" rtlCol="0">
            <a:spAutoFit/>
          </a:bodyPr>
          <a:lstStyle/>
          <a:p>
            <a:pPr algn="just"/>
            <a:r>
              <a:rPr lang="en-US" sz="2000" i="1" dirty="0" smtClean="0">
                <a:solidFill>
                  <a:srgbClr val="FF0000"/>
                </a:solidFill>
                <a:latin typeface="Times New Roman" panose="02020603050405020304" pitchFamily="18" charset="0"/>
                <a:cs typeface="Times New Roman" panose="02020603050405020304" pitchFamily="18" charset="0"/>
              </a:rPr>
              <a:t>Def. </a:t>
            </a:r>
            <a:r>
              <a:rPr lang="ru-RU" sz="2000" i="1" dirty="0" err="1" smtClean="0">
                <a:solidFill>
                  <a:srgbClr val="FF0000"/>
                </a:solidFill>
                <a:latin typeface="Times New Roman" panose="02020603050405020304" pitchFamily="18" charset="0"/>
                <a:cs typeface="Times New Roman" panose="02020603050405020304" pitchFamily="18" charset="0"/>
              </a:rPr>
              <a:t>Силата</a:t>
            </a:r>
            <a:r>
              <a:rPr lang="ru-RU" sz="2000" i="1" dirty="0" smtClean="0">
                <a:solidFill>
                  <a:srgbClr val="FF0000"/>
                </a:solidFill>
                <a:latin typeface="Times New Roman" panose="02020603050405020304" pitchFamily="18" charset="0"/>
                <a:cs typeface="Times New Roman" panose="02020603050405020304" pitchFamily="18" charset="0"/>
              </a:rPr>
              <a:t> </a:t>
            </a:r>
            <a:r>
              <a:rPr lang="ru-RU" sz="2000" i="1" dirty="0">
                <a:solidFill>
                  <a:srgbClr val="FF0000"/>
                </a:solidFill>
                <a:latin typeface="Times New Roman" panose="02020603050405020304" pitchFamily="18" charset="0"/>
                <a:cs typeface="Times New Roman" panose="02020603050405020304" pitchFamily="18" charset="0"/>
              </a:rPr>
              <a:t>на </a:t>
            </a:r>
            <a:r>
              <a:rPr lang="ru-RU" sz="2000" i="1" dirty="0" err="1" smtClean="0">
                <a:solidFill>
                  <a:srgbClr val="FF0000"/>
                </a:solidFill>
                <a:latin typeface="Times New Roman" panose="02020603050405020304" pitchFamily="18" charset="0"/>
                <a:cs typeface="Times New Roman" panose="02020603050405020304" pitchFamily="18" charset="0"/>
              </a:rPr>
              <a:t>Магнус</a:t>
            </a:r>
            <a:r>
              <a:rPr lang="ru-RU" sz="2000" i="1" dirty="0" smtClean="0">
                <a:solidFill>
                  <a:srgbClr val="FF0000"/>
                </a:solidFill>
                <a:latin typeface="Times New Roman" panose="02020603050405020304" pitchFamily="18" charset="0"/>
                <a:cs typeface="Times New Roman" panose="02020603050405020304" pitchFamily="18" charset="0"/>
              </a:rPr>
              <a:t> </a:t>
            </a:r>
            <a:r>
              <a:rPr lang="ru-RU" sz="2000" i="1" dirty="0" err="1" smtClean="0">
                <a:solidFill>
                  <a:srgbClr val="FF0000"/>
                </a:solidFill>
                <a:latin typeface="Times New Roman" panose="02020603050405020304" pitchFamily="18" charset="0"/>
                <a:cs typeface="Times New Roman" panose="02020603050405020304" pitchFamily="18" charset="0"/>
              </a:rPr>
              <a:t>зависи</a:t>
            </a:r>
            <a:r>
              <a:rPr lang="ru-RU" sz="2000" i="1" dirty="0" smtClean="0">
                <a:solidFill>
                  <a:srgbClr val="FF0000"/>
                </a:solidFill>
                <a:latin typeface="Times New Roman" panose="02020603050405020304" pitchFamily="18" charset="0"/>
                <a:cs typeface="Times New Roman" panose="02020603050405020304" pitchFamily="18" charset="0"/>
              </a:rPr>
              <a:t> </a:t>
            </a:r>
            <a:r>
              <a:rPr lang="ru-RU" sz="2000" i="1" dirty="0">
                <a:solidFill>
                  <a:srgbClr val="FF0000"/>
                </a:solidFill>
                <a:latin typeface="Times New Roman" panose="02020603050405020304" pitchFamily="18" charset="0"/>
                <a:cs typeface="Times New Roman" panose="02020603050405020304" pitchFamily="18" charset="0"/>
              </a:rPr>
              <a:t>от </a:t>
            </a:r>
            <a:r>
              <a:rPr lang="ru-RU" sz="2000" i="1" dirty="0" err="1">
                <a:solidFill>
                  <a:srgbClr val="FF0000"/>
                </a:solidFill>
                <a:latin typeface="Times New Roman" panose="02020603050405020304" pitchFamily="18" charset="0"/>
                <a:cs typeface="Times New Roman" panose="02020603050405020304" pitchFamily="18" charset="0"/>
              </a:rPr>
              <a:t>няколко</a:t>
            </a:r>
            <a:r>
              <a:rPr lang="ru-RU" sz="2000" i="1" dirty="0">
                <a:solidFill>
                  <a:srgbClr val="FF0000"/>
                </a:solidFill>
                <a:latin typeface="Times New Roman" panose="02020603050405020304" pitchFamily="18" charset="0"/>
                <a:cs typeface="Times New Roman" panose="02020603050405020304" pitchFamily="18" charset="0"/>
              </a:rPr>
              <a:t> </a:t>
            </a:r>
            <a:r>
              <a:rPr lang="ru-RU" sz="2000" i="1" dirty="0" err="1">
                <a:solidFill>
                  <a:srgbClr val="FF0000"/>
                </a:solidFill>
                <a:latin typeface="Times New Roman" panose="02020603050405020304" pitchFamily="18" charset="0"/>
                <a:cs typeface="Times New Roman" panose="02020603050405020304" pitchFamily="18" charset="0"/>
              </a:rPr>
              <a:t>ключови</a:t>
            </a:r>
            <a:r>
              <a:rPr lang="ru-RU" sz="2000" i="1" dirty="0">
                <a:solidFill>
                  <a:srgbClr val="FF0000"/>
                </a:solidFill>
                <a:latin typeface="Times New Roman" panose="02020603050405020304" pitchFamily="18" charset="0"/>
                <a:cs typeface="Times New Roman" panose="02020603050405020304" pitchFamily="18" charset="0"/>
              </a:rPr>
              <a:t> фактора:</a:t>
            </a:r>
          </a:p>
          <a:p>
            <a:pPr algn="just"/>
            <a:r>
              <a:rPr lang="ru-RU" sz="2000" dirty="0" smtClean="0">
                <a:latin typeface="Times New Roman" panose="02020603050405020304" pitchFamily="18" charset="0"/>
                <a:cs typeface="Times New Roman" panose="02020603050405020304" pitchFamily="18" charset="0"/>
              </a:rPr>
              <a:t>- </a:t>
            </a:r>
            <a:r>
              <a:rPr lang="ru-RU" sz="2000" dirty="0" err="1" smtClean="0">
                <a:solidFill>
                  <a:srgbClr val="FF0000"/>
                </a:solidFill>
                <a:latin typeface="Times New Roman" panose="02020603050405020304" pitchFamily="18" charset="0"/>
                <a:cs typeface="Times New Roman" panose="02020603050405020304" pitchFamily="18" charset="0"/>
              </a:rPr>
              <a:t>Ъглова</a:t>
            </a:r>
            <a:r>
              <a:rPr lang="ru-RU" sz="2000" dirty="0" smtClean="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скорост</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скорост</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въртене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Колкото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по-бързо</a:t>
            </a:r>
            <a:r>
              <a:rPr lang="ru-RU" sz="2000" dirty="0">
                <a:latin typeface="Times New Roman" panose="02020603050405020304" pitchFamily="18" charset="0"/>
                <a:cs typeface="Times New Roman" panose="02020603050405020304" pitchFamily="18" charset="0"/>
              </a:rPr>
              <a:t> се </a:t>
            </a:r>
            <a:r>
              <a:rPr lang="ru-RU" sz="2000" dirty="0" err="1">
                <a:latin typeface="Times New Roman" panose="02020603050405020304" pitchFamily="18" charset="0"/>
                <a:cs typeface="Times New Roman" panose="02020603050405020304" pitchFamily="18" charset="0"/>
              </a:rPr>
              <a:t>върти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тялото</a:t>
            </a:r>
            <a:r>
              <a:rPr lang="ru-RU" sz="2000" dirty="0">
                <a:latin typeface="Times New Roman" panose="02020603050405020304" pitchFamily="18" charset="0"/>
                <a:cs typeface="Times New Roman" panose="02020603050405020304" pitchFamily="18" charset="0"/>
              </a:rPr>
              <a:t>, толкова </a:t>
            </a:r>
            <a:r>
              <a:rPr lang="ru-RU" sz="2000" dirty="0" err="1">
                <a:latin typeface="Times New Roman" panose="02020603050405020304" pitchFamily="18" charset="0"/>
                <a:cs typeface="Times New Roman" panose="02020603050405020304" pitchFamily="18" charset="0"/>
              </a:rPr>
              <a:t>по-голяма</a:t>
            </a:r>
            <a:r>
              <a:rPr lang="ru-RU" sz="2000" dirty="0">
                <a:latin typeface="Times New Roman" panose="02020603050405020304" pitchFamily="18" charset="0"/>
                <a:cs typeface="Times New Roman" panose="02020603050405020304" pitchFamily="18" charset="0"/>
              </a:rPr>
              <a:t> е </a:t>
            </a:r>
            <a:r>
              <a:rPr lang="ru-RU" sz="2000" dirty="0" err="1">
                <a:latin typeface="Times New Roman" panose="02020603050405020304" pitchFamily="18" charset="0"/>
                <a:cs typeface="Times New Roman" panose="02020603050405020304" pitchFamily="18" charset="0"/>
              </a:rPr>
              <a:t>силата</a:t>
            </a:r>
            <a:r>
              <a:rPr lang="ru-RU" sz="2000" dirty="0">
                <a:latin typeface="Times New Roman" panose="02020603050405020304" pitchFamily="18" charset="0"/>
                <a:cs typeface="Times New Roman" panose="02020603050405020304" pitchFamily="18" charset="0"/>
              </a:rPr>
              <a:t>.</a:t>
            </a:r>
          </a:p>
          <a:p>
            <a:pPr algn="just"/>
            <a:r>
              <a:rPr lang="ru-RU" sz="2000" dirty="0" smtClean="0">
                <a:latin typeface="Times New Roman" panose="02020603050405020304" pitchFamily="18" charset="0"/>
                <a:cs typeface="Times New Roman" panose="02020603050405020304" pitchFamily="18" charset="0"/>
              </a:rPr>
              <a:t>- </a:t>
            </a:r>
            <a:r>
              <a:rPr lang="ru-RU" sz="2000" dirty="0" smtClean="0">
                <a:solidFill>
                  <a:srgbClr val="FF0000"/>
                </a:solidFill>
                <a:latin typeface="Times New Roman" panose="02020603050405020304" pitchFamily="18" charset="0"/>
                <a:cs typeface="Times New Roman" panose="02020603050405020304" pitchFamily="18" charset="0"/>
              </a:rPr>
              <a:t>Линейна </a:t>
            </a:r>
            <a:r>
              <a:rPr lang="ru-RU" sz="2000" dirty="0" err="1">
                <a:solidFill>
                  <a:srgbClr val="FF0000"/>
                </a:solidFill>
                <a:latin typeface="Times New Roman" panose="02020603050405020304" pitchFamily="18" charset="0"/>
                <a:cs typeface="Times New Roman" panose="02020603050405020304" pitchFamily="18" charset="0"/>
              </a:rPr>
              <a:t>скорост</a:t>
            </a:r>
            <a:r>
              <a:rPr lang="ru-RU" sz="2000" dirty="0">
                <a:solidFill>
                  <a:srgbClr val="FF0000"/>
                </a:solidFill>
                <a:latin typeface="Times New Roman" panose="02020603050405020304" pitchFamily="18" charset="0"/>
                <a:cs typeface="Times New Roman" panose="02020603050405020304" pitchFamily="18" charset="0"/>
              </a:rPr>
              <a:t> на </a:t>
            </a:r>
            <a:r>
              <a:rPr lang="ru-RU" sz="2000" dirty="0" err="1">
                <a:solidFill>
                  <a:srgbClr val="FF0000"/>
                </a:solidFill>
                <a:latin typeface="Times New Roman" panose="02020603050405020304" pitchFamily="18" charset="0"/>
                <a:cs typeface="Times New Roman" panose="02020603050405020304" pitchFamily="18" charset="0"/>
              </a:rPr>
              <a:t>тялото</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Силата</a:t>
            </a:r>
            <a:r>
              <a:rPr lang="ru-RU" sz="2000" dirty="0">
                <a:latin typeface="Times New Roman" panose="02020603050405020304" pitchFamily="18" charset="0"/>
                <a:cs typeface="Times New Roman" panose="02020603050405020304" pitchFamily="18" charset="0"/>
              </a:rPr>
              <a:t> е </a:t>
            </a:r>
            <a:r>
              <a:rPr lang="ru-RU" sz="2000" dirty="0" err="1">
                <a:latin typeface="Times New Roman" panose="02020603050405020304" pitchFamily="18" charset="0"/>
                <a:cs typeface="Times New Roman" panose="02020603050405020304" pitchFamily="18" charset="0"/>
              </a:rPr>
              <a:t>пропорционална</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скоростта</a:t>
            </a:r>
            <a:r>
              <a:rPr lang="ru-RU" sz="2000" dirty="0">
                <a:latin typeface="Times New Roman" panose="02020603050405020304" pitchFamily="18" charset="0"/>
                <a:cs typeface="Times New Roman" panose="02020603050405020304" pitchFamily="18" charset="0"/>
              </a:rPr>
              <a:t>, с </a:t>
            </a:r>
            <a:r>
              <a:rPr lang="ru-RU" sz="2000" dirty="0" err="1">
                <a:latin typeface="Times New Roman" panose="02020603050405020304" pitchFamily="18" charset="0"/>
                <a:cs typeface="Times New Roman" panose="02020603050405020304" pitchFamily="18" charset="0"/>
              </a:rPr>
              <a:t>която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тялото</a:t>
            </a:r>
            <a:r>
              <a:rPr lang="ru-RU" sz="2000" dirty="0">
                <a:latin typeface="Times New Roman" panose="02020603050405020304" pitchFamily="18" charset="0"/>
                <a:cs typeface="Times New Roman" panose="02020603050405020304" pitchFamily="18" charset="0"/>
              </a:rPr>
              <a:t> се </a:t>
            </a:r>
            <a:r>
              <a:rPr lang="ru-RU" sz="2000" dirty="0" err="1">
                <a:latin typeface="Times New Roman" panose="02020603050405020304" pitchFamily="18" charset="0"/>
                <a:cs typeface="Times New Roman" panose="02020603050405020304" pitchFamily="18" charset="0"/>
              </a:rPr>
              <a:t>движи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спрямо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флуида</a:t>
            </a:r>
            <a:r>
              <a:rPr lang="ru-RU" sz="2000" dirty="0">
                <a:latin typeface="Times New Roman" panose="02020603050405020304" pitchFamily="18" charset="0"/>
                <a:cs typeface="Times New Roman" panose="02020603050405020304" pitchFamily="18" charset="0"/>
              </a:rPr>
              <a:t>.</a:t>
            </a:r>
          </a:p>
          <a:p>
            <a:pPr algn="just"/>
            <a:r>
              <a:rPr lang="ru-RU" sz="2000" dirty="0" smtClean="0">
                <a:latin typeface="Times New Roman" panose="02020603050405020304" pitchFamily="18" charset="0"/>
                <a:cs typeface="Times New Roman" panose="02020603050405020304" pitchFamily="18" charset="0"/>
              </a:rPr>
              <a:t>- </a:t>
            </a:r>
            <a:r>
              <a:rPr lang="ru-RU" sz="2000" dirty="0" err="1" smtClean="0">
                <a:solidFill>
                  <a:srgbClr val="FF0000"/>
                </a:solidFill>
                <a:latin typeface="Times New Roman" panose="02020603050405020304" pitchFamily="18" charset="0"/>
                <a:cs typeface="Times New Roman" panose="02020603050405020304" pitchFamily="18" charset="0"/>
              </a:rPr>
              <a:t>Плътност</a:t>
            </a:r>
            <a:r>
              <a:rPr lang="ru-RU" sz="2000" dirty="0" smtClean="0">
                <a:solidFill>
                  <a:srgbClr val="FF0000"/>
                </a:solidFill>
                <a:latin typeface="Times New Roman" panose="02020603050405020304" pitchFamily="18" charset="0"/>
                <a:cs typeface="Times New Roman" panose="02020603050405020304" pitchFamily="18" charset="0"/>
              </a:rPr>
              <a:t> </a:t>
            </a:r>
            <a:r>
              <a:rPr lang="ru-RU" sz="2000" dirty="0">
                <a:solidFill>
                  <a:srgbClr val="FF0000"/>
                </a:solidFill>
                <a:latin typeface="Times New Roman" panose="02020603050405020304" pitchFamily="18" charset="0"/>
                <a:cs typeface="Times New Roman" panose="02020603050405020304" pitchFamily="18" charset="0"/>
              </a:rPr>
              <a:t>на </a:t>
            </a:r>
            <a:r>
              <a:rPr lang="ru-RU" sz="2000" dirty="0" err="1">
                <a:solidFill>
                  <a:srgbClr val="FF0000"/>
                </a:solidFill>
                <a:latin typeface="Times New Roman" panose="02020603050405020304" pitchFamily="18" charset="0"/>
                <a:cs typeface="Times New Roman" panose="02020603050405020304" pitchFamily="18" charset="0"/>
              </a:rPr>
              <a:t>флуида</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по-плътна</a:t>
            </a:r>
            <a:r>
              <a:rPr lang="ru-RU" sz="2000" dirty="0">
                <a:latin typeface="Times New Roman" panose="02020603050405020304" pitchFamily="18" charset="0"/>
                <a:cs typeface="Times New Roman" panose="02020603050405020304" pitchFamily="18" charset="0"/>
              </a:rPr>
              <a:t> среда (например вода </a:t>
            </a:r>
            <a:r>
              <a:rPr lang="ru-RU" sz="2000" dirty="0" err="1">
                <a:latin typeface="Times New Roman" panose="02020603050405020304" pitchFamily="18" charset="0"/>
                <a:cs typeface="Times New Roman" panose="02020603050405020304" pitchFamily="18" charset="0"/>
              </a:rPr>
              <a:t>спрямо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въздух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силата</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Магнус</a:t>
            </a:r>
            <a:r>
              <a:rPr lang="ru-RU" sz="2000" dirty="0">
                <a:latin typeface="Times New Roman" panose="02020603050405020304" pitchFamily="18" charset="0"/>
                <a:cs typeface="Times New Roman" panose="02020603050405020304" pitchFamily="18" charset="0"/>
              </a:rPr>
              <a:t> е </a:t>
            </a:r>
            <a:r>
              <a:rPr lang="ru-RU" sz="2000" dirty="0" err="1">
                <a:latin typeface="Times New Roman" panose="02020603050405020304" pitchFamily="18" charset="0"/>
                <a:cs typeface="Times New Roman" panose="02020603050405020304" pitchFamily="18" charset="0"/>
              </a:rPr>
              <a:t>значително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по-голяма</a:t>
            </a:r>
            <a:r>
              <a:rPr lang="ru-RU" sz="2000" dirty="0">
                <a:latin typeface="Times New Roman" panose="02020603050405020304" pitchFamily="18" charset="0"/>
                <a:cs typeface="Times New Roman" panose="02020603050405020304" pitchFamily="18" charset="0"/>
              </a:rPr>
              <a:t>. </a:t>
            </a:r>
          </a:p>
          <a:p>
            <a:pPr algn="just"/>
            <a:r>
              <a:rPr lang="ru-RU" sz="2000" dirty="0" smtClean="0">
                <a:latin typeface="Times New Roman" panose="02020603050405020304" pitchFamily="18" charset="0"/>
                <a:cs typeface="Times New Roman" panose="02020603050405020304" pitchFamily="18" charset="0"/>
              </a:rPr>
              <a:t>- </a:t>
            </a:r>
            <a:r>
              <a:rPr lang="ru-RU" sz="2000" dirty="0" err="1" smtClean="0">
                <a:solidFill>
                  <a:srgbClr val="FF0000"/>
                </a:solidFill>
                <a:latin typeface="Times New Roman" panose="02020603050405020304" pitchFamily="18" charset="0"/>
                <a:cs typeface="Times New Roman" panose="02020603050405020304" pitchFamily="18" charset="0"/>
              </a:rPr>
              <a:t>Радиусът</a:t>
            </a:r>
            <a:r>
              <a:rPr lang="ru-RU" sz="2000" dirty="0" smtClean="0">
                <a:solidFill>
                  <a:srgbClr val="FF0000"/>
                </a:solidFill>
                <a:latin typeface="Times New Roman" panose="02020603050405020304" pitchFamily="18" charset="0"/>
                <a:cs typeface="Times New Roman" panose="02020603050405020304" pitchFamily="18" charset="0"/>
              </a:rPr>
              <a:t> </a:t>
            </a:r>
            <a:r>
              <a:rPr lang="ru-RU" sz="2000" dirty="0">
                <a:solidFill>
                  <a:srgbClr val="FF0000"/>
                </a:solidFill>
                <a:latin typeface="Times New Roman" panose="02020603050405020304" pitchFamily="18" charset="0"/>
                <a:cs typeface="Times New Roman" panose="02020603050405020304" pitchFamily="18" charset="0"/>
              </a:rPr>
              <a:t>и </a:t>
            </a:r>
            <a:r>
              <a:rPr lang="ru-RU" sz="2000" dirty="0" err="1">
                <a:solidFill>
                  <a:srgbClr val="FF0000"/>
                </a:solidFill>
                <a:latin typeface="Times New Roman" panose="02020603050405020304" pitchFamily="18" charset="0"/>
                <a:cs typeface="Times New Roman" panose="02020603050405020304" pitchFamily="18" charset="0"/>
              </a:rPr>
              <a:t>общата</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площ</a:t>
            </a:r>
            <a:r>
              <a:rPr lang="ru-RU" sz="2000" dirty="0">
                <a:solidFill>
                  <a:srgbClr val="FF0000"/>
                </a:solidFill>
                <a:latin typeface="Times New Roman" panose="02020603050405020304" pitchFamily="18" charset="0"/>
                <a:cs typeface="Times New Roman" panose="02020603050405020304" pitchFamily="18" charset="0"/>
              </a:rPr>
              <a:t> на </a:t>
            </a:r>
            <a:r>
              <a:rPr lang="ru-RU" sz="2000" dirty="0" err="1">
                <a:solidFill>
                  <a:srgbClr val="FF0000"/>
                </a:solidFill>
                <a:latin typeface="Times New Roman" panose="02020603050405020304" pitchFamily="18" charset="0"/>
                <a:cs typeface="Times New Roman" panose="02020603050405020304" pitchFamily="18" charset="0"/>
              </a:rPr>
              <a:t>повърхността</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влияят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директно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върху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количеството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въздух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което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тялото</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a:t>
            </a:r>
            <a:r>
              <a:rPr lang="ru-RU" sz="2000" dirty="0" err="1" smtClean="0">
                <a:latin typeface="Times New Roman" panose="02020603050405020304" pitchFamily="18" charset="0"/>
                <a:cs typeface="Times New Roman" panose="02020603050405020304" pitchFamily="18" charset="0"/>
              </a:rPr>
              <a:t>въвлича</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със</a:t>
            </a:r>
            <a:r>
              <a:rPr lang="ru-RU" sz="2000" dirty="0">
                <a:latin typeface="Times New Roman" panose="02020603050405020304" pitchFamily="18" charset="0"/>
                <a:cs typeface="Times New Roman" panose="02020603050405020304" pitchFamily="18" charset="0"/>
              </a:rPr>
              <a:t> себе си.</a:t>
            </a:r>
          </a:p>
          <a:p>
            <a:pPr algn="just"/>
            <a:r>
              <a:rPr lang="ru-RU" sz="2000" dirty="0" smtClean="0">
                <a:latin typeface="Times New Roman" panose="02020603050405020304" pitchFamily="18" charset="0"/>
                <a:cs typeface="Times New Roman" panose="02020603050405020304" pitchFamily="18" charset="0"/>
              </a:rPr>
              <a:t>- </a:t>
            </a:r>
            <a:r>
              <a:rPr lang="ru-RU" sz="2000" dirty="0" err="1" smtClean="0">
                <a:solidFill>
                  <a:srgbClr val="FF0000"/>
                </a:solidFill>
                <a:latin typeface="Times New Roman" panose="02020603050405020304" pitchFamily="18" charset="0"/>
                <a:cs typeface="Times New Roman" panose="02020603050405020304" pitchFamily="18" charset="0"/>
              </a:rPr>
              <a:t>Грапавост</a:t>
            </a:r>
            <a:r>
              <a:rPr lang="ru-RU" sz="2000" dirty="0" smtClean="0">
                <a:solidFill>
                  <a:srgbClr val="FF0000"/>
                </a:solidFill>
                <a:latin typeface="Times New Roman" panose="02020603050405020304" pitchFamily="18" charset="0"/>
                <a:cs typeface="Times New Roman" panose="02020603050405020304" pitchFamily="18" charset="0"/>
              </a:rPr>
              <a:t> </a:t>
            </a:r>
            <a:r>
              <a:rPr lang="ru-RU" sz="2000" dirty="0">
                <a:solidFill>
                  <a:srgbClr val="FF0000"/>
                </a:solidFill>
                <a:latin typeface="Times New Roman" panose="02020603050405020304" pitchFamily="18" charset="0"/>
                <a:cs typeface="Times New Roman" panose="02020603050405020304" pitchFamily="18" charset="0"/>
              </a:rPr>
              <a:t>на </a:t>
            </a:r>
            <a:r>
              <a:rPr lang="ru-RU" sz="2000" dirty="0" err="1" smtClean="0">
                <a:solidFill>
                  <a:srgbClr val="FF0000"/>
                </a:solidFill>
                <a:latin typeface="Times New Roman" panose="02020603050405020304" pitchFamily="18" charset="0"/>
                <a:cs typeface="Times New Roman" panose="02020603050405020304" pitchFamily="18" charset="0"/>
              </a:rPr>
              <a:t>повърхността</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a:t>
            </a:r>
            <a:r>
              <a:rPr lang="ru-RU" sz="2000" dirty="0" err="1" smtClean="0">
                <a:latin typeface="Times New Roman" panose="02020603050405020304" pitchFamily="18" charset="0"/>
                <a:cs typeface="Times New Roman" panose="02020603050405020304" pitchFamily="18" charset="0"/>
              </a:rPr>
              <a:t>шевовете</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на </a:t>
            </a:r>
            <a:r>
              <a:rPr lang="ru-RU" sz="2000" dirty="0" err="1">
                <a:latin typeface="Times New Roman" panose="02020603050405020304" pitchFamily="18" charset="0"/>
                <a:cs typeface="Times New Roman" panose="02020603050405020304" pitchFamily="18" charset="0"/>
              </a:rPr>
              <a:t>тенис</a:t>
            </a:r>
            <a:r>
              <a:rPr lang="ru-RU" sz="2000" dirty="0">
                <a:latin typeface="Times New Roman" panose="02020603050405020304" pitchFamily="18" charset="0"/>
                <a:cs typeface="Times New Roman" panose="02020603050405020304" pitchFamily="18" charset="0"/>
              </a:rPr>
              <a:t> топка или </a:t>
            </a:r>
            <a:r>
              <a:rPr lang="ru-RU" sz="2000" dirty="0" err="1">
                <a:latin typeface="Times New Roman" panose="02020603050405020304" pitchFamily="18" charset="0"/>
                <a:cs typeface="Times New Roman" panose="02020603050405020304" pitchFamily="18" charset="0"/>
              </a:rPr>
              <a:t>вдлъбнатините</a:t>
            </a:r>
            <a:r>
              <a:rPr lang="ru-RU" sz="2000" dirty="0">
                <a:latin typeface="Times New Roman" panose="02020603050405020304" pitchFamily="18" charset="0"/>
                <a:cs typeface="Times New Roman" panose="02020603050405020304" pitchFamily="18" charset="0"/>
              </a:rPr>
              <a:t> на топка за </a:t>
            </a:r>
            <a:r>
              <a:rPr lang="ru-RU" sz="2000" dirty="0" err="1">
                <a:latin typeface="Times New Roman" panose="02020603050405020304" pitchFamily="18" charset="0"/>
                <a:cs typeface="Times New Roman" panose="02020603050405020304" pitchFamily="18" charset="0"/>
              </a:rPr>
              <a:t>голф</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променят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граничния</a:t>
            </a:r>
            <a:r>
              <a:rPr lang="ru-RU" sz="2000" dirty="0">
                <a:latin typeface="Times New Roman" panose="02020603050405020304" pitchFamily="18" charset="0"/>
                <a:cs typeface="Times New Roman" panose="02020603050405020304" pitchFamily="18" charset="0"/>
              </a:rPr>
              <a:t> слой </a:t>
            </a:r>
            <a:r>
              <a:rPr lang="ru-RU" sz="2000" dirty="0" err="1">
                <a:latin typeface="Times New Roman" panose="02020603050405020304" pitchFamily="18" charset="0"/>
                <a:cs typeface="Times New Roman" panose="02020603050405020304" pitchFamily="18" charset="0"/>
              </a:rPr>
              <a:t>въздух</a:t>
            </a:r>
            <a:r>
              <a:rPr lang="ru-RU" sz="2000" dirty="0">
                <a:latin typeface="Times New Roman" panose="02020603050405020304" pitchFamily="18" charset="0"/>
                <a:cs typeface="Times New Roman" panose="02020603050405020304" pitchFamily="18" charset="0"/>
              </a:rPr>
              <a:t> и </a:t>
            </a:r>
            <a:r>
              <a:rPr lang="ru-RU" sz="2000" dirty="0" err="1">
                <a:latin typeface="Times New Roman" panose="02020603050405020304" pitchFamily="18" charset="0"/>
                <a:cs typeface="Times New Roman" panose="02020603050405020304" pitchFamily="18" charset="0"/>
              </a:rPr>
              <a:t>могат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значително</a:t>
            </a:r>
            <a:r>
              <a:rPr lang="ru-RU" sz="2000" dirty="0">
                <a:latin typeface="Times New Roman" panose="02020603050405020304" pitchFamily="18" charset="0"/>
                <a:cs typeface="Times New Roman" panose="02020603050405020304" pitchFamily="18" charset="0"/>
              </a:rPr>
              <a:t> да усилят или </a:t>
            </a:r>
            <a:r>
              <a:rPr lang="ru-RU" sz="2000" dirty="0" err="1">
                <a:latin typeface="Times New Roman" panose="02020603050405020304" pitchFamily="18" charset="0"/>
                <a:cs typeface="Times New Roman" panose="02020603050405020304" pitchFamily="18" charset="0"/>
              </a:rPr>
              <a:t>дори</a:t>
            </a:r>
            <a:r>
              <a:rPr lang="ru-RU" sz="2000" dirty="0">
                <a:latin typeface="Times New Roman" panose="02020603050405020304" pitchFamily="18" charset="0"/>
                <a:cs typeface="Times New Roman" panose="02020603050405020304" pitchFamily="18" charset="0"/>
              </a:rPr>
              <a:t> да </a:t>
            </a:r>
            <a:r>
              <a:rPr lang="ru-RU" sz="2000" dirty="0" err="1">
                <a:latin typeface="Times New Roman" panose="02020603050405020304" pitchFamily="18" charset="0"/>
                <a:cs typeface="Times New Roman" panose="02020603050405020304" pitchFamily="18" charset="0"/>
              </a:rPr>
              <a:t>обърнат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посоката</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силата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т.нар</a:t>
            </a:r>
            <a:r>
              <a:rPr lang="ru-RU" sz="2000" dirty="0">
                <a:latin typeface="Times New Roman" panose="02020603050405020304" pitchFamily="18" charset="0"/>
                <a:cs typeface="Times New Roman" panose="02020603050405020304" pitchFamily="18" charset="0"/>
              </a:rPr>
              <a:t>. „обратен </a:t>
            </a:r>
            <a:r>
              <a:rPr lang="ru-RU" sz="2000" dirty="0" err="1">
                <a:latin typeface="Times New Roman" panose="02020603050405020304" pitchFamily="18" charset="0"/>
                <a:cs typeface="Times New Roman" panose="02020603050405020304" pitchFamily="18" charset="0"/>
              </a:rPr>
              <a:t>ефект</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Магнус</a:t>
            </a:r>
            <a:r>
              <a:rPr lang="ru-RU" sz="2000" dirty="0">
                <a:latin typeface="Times New Roman" panose="02020603050405020304" pitchFamily="18" charset="0"/>
                <a:cs typeface="Times New Roman" panose="02020603050405020304" pitchFamily="18" charset="0"/>
              </a:rPr>
              <a:t>“). </a:t>
            </a:r>
          </a:p>
          <a:p>
            <a:pPr algn="just"/>
            <a:r>
              <a:rPr lang="ru-RU" sz="2000" dirty="0" smtClean="0">
                <a:latin typeface="Times New Roman" panose="02020603050405020304" pitchFamily="18" charset="0"/>
                <a:cs typeface="Times New Roman" panose="02020603050405020304" pitchFamily="18" charset="0"/>
              </a:rPr>
              <a:t>- </a:t>
            </a:r>
            <a:r>
              <a:rPr lang="ru-RU" sz="2000" dirty="0" smtClean="0">
                <a:solidFill>
                  <a:srgbClr val="FF0000"/>
                </a:solidFill>
                <a:latin typeface="Times New Roman" panose="02020603050405020304" pitchFamily="18" charset="0"/>
                <a:cs typeface="Times New Roman" panose="02020603050405020304" pitchFamily="18" charset="0"/>
              </a:rPr>
              <a:t>Взаимодействие </a:t>
            </a:r>
            <a:r>
              <a:rPr lang="ru-RU" sz="2000" dirty="0" err="1">
                <a:solidFill>
                  <a:srgbClr val="FF0000"/>
                </a:solidFill>
                <a:latin typeface="Times New Roman" panose="02020603050405020304" pitchFamily="18" charset="0"/>
                <a:cs typeface="Times New Roman" panose="02020603050405020304" pitchFamily="18" charset="0"/>
              </a:rPr>
              <a:t>със</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smtClean="0">
                <a:solidFill>
                  <a:srgbClr val="FF0000"/>
                </a:solidFill>
                <a:latin typeface="Times New Roman" panose="02020603050405020304" pitchFamily="18" charset="0"/>
                <a:cs typeface="Times New Roman" panose="02020603050405020304" pitchFamily="18" charset="0"/>
              </a:rPr>
              <a:t>средата</a:t>
            </a:r>
            <a:r>
              <a:rPr lang="ru-RU" sz="2000" dirty="0" smtClean="0">
                <a:solidFill>
                  <a:srgbClr val="FF0000"/>
                </a:solidFill>
                <a:latin typeface="Times New Roman" panose="02020603050405020304" pitchFamily="18" charset="0"/>
                <a:cs typeface="Times New Roman" panose="02020603050405020304" pitchFamily="18" charset="0"/>
              </a:rPr>
              <a:t>.</a:t>
            </a:r>
            <a:endParaRPr lang="ru-RU" sz="2000" dirty="0">
              <a:solidFill>
                <a:srgbClr val="FF0000"/>
              </a:solidFill>
              <a:latin typeface="Times New Roman" panose="02020603050405020304" pitchFamily="18" charset="0"/>
              <a:cs typeface="Times New Roman" panose="02020603050405020304" pitchFamily="18" charset="0"/>
            </a:endParaRPr>
          </a:p>
          <a:p>
            <a:pPr algn="just"/>
            <a:r>
              <a:rPr lang="ru-RU" sz="2000" dirty="0" smtClean="0">
                <a:solidFill>
                  <a:srgbClr val="FF0000"/>
                </a:solidFill>
                <a:latin typeface="Times New Roman" panose="02020603050405020304" pitchFamily="18" charset="0"/>
                <a:cs typeface="Times New Roman" panose="02020603050405020304" pitchFamily="18" charset="0"/>
              </a:rPr>
              <a:t>- </a:t>
            </a:r>
            <a:r>
              <a:rPr lang="ru-RU" sz="2000" dirty="0" err="1" smtClean="0">
                <a:solidFill>
                  <a:srgbClr val="FF0000"/>
                </a:solidFill>
                <a:latin typeface="Times New Roman" panose="02020603050405020304" pitchFamily="18" charset="0"/>
                <a:cs typeface="Times New Roman" panose="02020603050405020304" pitchFamily="18" charset="0"/>
              </a:rPr>
              <a:t>Вискозитет</a:t>
            </a:r>
            <a:r>
              <a:rPr lang="ru-RU" sz="2000" dirty="0" smtClean="0">
                <a:solidFill>
                  <a:srgbClr val="FF0000"/>
                </a:solidFill>
                <a:latin typeface="Times New Roman" panose="02020603050405020304" pitchFamily="18" charset="0"/>
                <a:cs typeface="Times New Roman" panose="02020603050405020304" pitchFamily="18" charset="0"/>
              </a:rPr>
              <a:t> </a:t>
            </a:r>
            <a:r>
              <a:rPr lang="ru-RU" sz="2000" dirty="0">
                <a:solidFill>
                  <a:srgbClr val="FF0000"/>
                </a:solidFill>
                <a:latin typeface="Times New Roman" panose="02020603050405020304" pitchFamily="18" charset="0"/>
                <a:cs typeface="Times New Roman" panose="02020603050405020304" pitchFamily="18" charset="0"/>
              </a:rPr>
              <a:t>на </a:t>
            </a:r>
            <a:r>
              <a:rPr lang="ru-RU" sz="2000" dirty="0" err="1" smtClean="0">
                <a:solidFill>
                  <a:srgbClr val="FF0000"/>
                </a:solidFill>
                <a:latin typeface="Times New Roman" panose="02020603050405020304" pitchFamily="18" charset="0"/>
                <a:cs typeface="Times New Roman" panose="02020603050405020304" pitchFamily="18" charset="0"/>
              </a:rPr>
              <a:t>флуида</a:t>
            </a:r>
            <a:r>
              <a:rPr lang="ru-RU" sz="2000" dirty="0">
                <a:solidFill>
                  <a:srgbClr val="FF0000"/>
                </a:solidFill>
                <a:latin typeface="Times New Roman" panose="02020603050405020304" pitchFamily="18" charset="0"/>
                <a:cs typeface="Times New Roman" panose="02020603050405020304" pitchFamily="18" charset="0"/>
              </a:rPr>
              <a:t>.</a:t>
            </a:r>
            <a:endParaRPr lang="ru-RU" sz="20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1447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9299" y="74175"/>
            <a:ext cx="2595711" cy="461665"/>
          </a:xfrm>
          <a:prstGeom prst="rect">
            <a:avLst/>
          </a:prstGeom>
          <a:noFill/>
        </p:spPr>
        <p:txBody>
          <a:bodyPr wrap="none" rtlCol="0">
            <a:spAutoFit/>
          </a:bodyPr>
          <a:lstStyle/>
          <a:p>
            <a:pPr algn="ctr"/>
            <a:r>
              <a:rPr lang="bg-BG" sz="2400" b="1" dirty="0">
                <a:latin typeface="Times New Roman" pitchFamily="18" charset="0"/>
                <a:cs typeface="Times New Roman" pitchFamily="18" charset="0"/>
              </a:rPr>
              <a:t>Ефект на Магнус</a:t>
            </a:r>
            <a:endParaRPr lang="bg-BG" dirty="0"/>
          </a:p>
        </p:txBody>
      </p:sp>
      <p:pic>
        <p:nvPicPr>
          <p:cNvPr id="5" name="Picture 4" descr="&amp;Ncy;&amp;acy;&amp;tscy;&amp;icy;&amp;ocy;&amp;ncy;&amp;acy;&amp;lcy;&amp;ncy;&amp;acy; &amp;Scy;&amp;pcy;&amp;ocy;&amp;rcy;&amp;tcy;&amp;ncy;&amp;acy; &amp;Acy;&amp;kcy;&amp;acy;&amp;dcy;&amp;iecy;&amp;mcy;&amp;icy;&amp;yacy; (&amp;Ncy;&amp;Scy;&amp;Acy;) &quot;&amp;Vcy;&amp;acy;&amp;scy;&amp;icy;&amp;lcy; &amp;Lcy;&amp;iecy;&amp;vcy;&amp;scy;&amp;kcy;&amp;icy;&quot;"/>
          <p:cNvPicPr>
            <a:picLocks noChangeAspect="1" noChangeArrowheads="1"/>
          </p:cNvPicPr>
          <p:nvPr/>
        </p:nvPicPr>
        <p:blipFill>
          <a:blip r:embed="rId2"/>
          <a:srcRect/>
          <a:stretch>
            <a:fillRect/>
          </a:stretch>
        </p:blipFill>
        <p:spPr bwMode="auto">
          <a:xfrm>
            <a:off x="0" y="0"/>
            <a:ext cx="642910" cy="728631"/>
          </a:xfrm>
          <a:prstGeom prst="rect">
            <a:avLst/>
          </a:prstGeom>
          <a:noFill/>
          <a:ln w="9525">
            <a:noFill/>
            <a:miter lim="800000"/>
            <a:headEnd/>
            <a:tailEnd/>
          </a:ln>
        </p:spPr>
      </p:pic>
      <p:pic>
        <p:nvPicPr>
          <p:cNvPr id="6" name="Picture 5" descr="http://www.manager.bg/sites/default/files/mainimages/1_336.jpg"/>
          <p:cNvPicPr>
            <a:picLocks noChangeAspect="1" noChangeArrowheads="1"/>
          </p:cNvPicPr>
          <p:nvPr/>
        </p:nvPicPr>
        <p:blipFill>
          <a:blip r:embed="rId3" cstate="print"/>
          <a:srcRect/>
          <a:stretch>
            <a:fillRect/>
          </a:stretch>
        </p:blipFill>
        <p:spPr bwMode="auto">
          <a:xfrm>
            <a:off x="8371400" y="0"/>
            <a:ext cx="772600" cy="571480"/>
          </a:xfrm>
          <a:prstGeom prst="rect">
            <a:avLst/>
          </a:prstGeom>
          <a:noFill/>
          <a:ln w="9525">
            <a:noFill/>
            <a:miter lim="800000"/>
            <a:headEnd/>
            <a:tailEnd/>
          </a:ln>
        </p:spPr>
      </p:pic>
      <p:sp>
        <p:nvSpPr>
          <p:cNvPr id="4" name="Rectangle 1">
            <a:extLst>
              <a:ext uri="{FF2B5EF4-FFF2-40B4-BE49-F238E27FC236}">
                <a16:creationId xmlns:a16="http://schemas.microsoft.com/office/drawing/2014/main" id="{E7A9AFA8-3110-4DD6-8BC9-1DC69D2ABE1D}"/>
              </a:ext>
            </a:extLst>
          </p:cNvPr>
          <p:cNvSpPr>
            <a:spLocks noChangeArrowheads="1"/>
          </p:cNvSpPr>
          <p:nvPr/>
        </p:nvSpPr>
        <p:spPr bwMode="auto">
          <a:xfrm>
            <a:off x="313179" y="541814"/>
            <a:ext cx="8444521" cy="48936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sz="2400" b="1" i="0" u="none" strike="noStrike" cap="none" normalizeH="0" baseline="0" dirty="0">
                <a:ln>
                  <a:noFill/>
                </a:ln>
                <a:solidFill>
                  <a:srgbClr val="111C3A"/>
                </a:solidFill>
                <a:effectLst/>
                <a:latin typeface="Times New Roman" panose="02020603050405020304" pitchFamily="18" charset="0"/>
                <a:cs typeface="Times New Roman" panose="02020603050405020304" pitchFamily="18" charset="0"/>
              </a:rPr>
              <a:t>Турбуленцията.</a:t>
            </a:r>
          </a:p>
          <a:p>
            <a:pPr marL="0" marR="0" lvl="0" indent="0" algn="just" defTabSz="914400" rtl="0" eaLnBrk="0" fontAlgn="base" latinLnBrk="0" hangingPunct="0">
              <a:lnSpc>
                <a:spcPct val="100000"/>
              </a:lnSpc>
              <a:spcBef>
                <a:spcPct val="0"/>
              </a:spcBef>
              <a:spcAft>
                <a:spcPct val="0"/>
              </a:spcAft>
              <a:buClrTx/>
              <a:buSzTx/>
              <a:buFontTx/>
              <a:buNone/>
              <a:tabLst/>
            </a:pPr>
            <a:r>
              <a:rPr kumimoji="0" lang="bg-BG" altLang="bg-BG" sz="2400" b="0" i="0" u="none" strike="noStrike" cap="none" normalizeH="0" baseline="0" dirty="0">
                <a:ln>
                  <a:noFill/>
                </a:ln>
                <a:solidFill>
                  <a:srgbClr val="111C3A"/>
                </a:solidFill>
                <a:effectLst/>
                <a:latin typeface="Times New Roman" panose="02020603050405020304" pitchFamily="18" charset="0"/>
                <a:cs typeface="Times New Roman" panose="02020603050405020304" pitchFamily="18" charset="0"/>
              </a:rPr>
              <a:t>	Съвременните изследователи отбелязват, че на въртенето на топката може да повлияят неравностите  по повърхността й. Този параметър е определящ накъде ще завие траекторията. Абсолютно гладките и негладките топки, завъртени с една и съща скорост може да се отклонят в различни посоки. В своето изследване  "Аеродинамиката на красивата игра" професорът по приложна математика в  Масачузетския технологичен институт Джон Буш (John </a:t>
            </a:r>
            <a:r>
              <a:rPr kumimoji="0" lang="bg-BG" altLang="bg-BG" sz="2400" b="0" i="0" u="none" strike="noStrike" cap="none" normalizeH="0" baseline="0" dirty="0" err="1">
                <a:ln>
                  <a:noFill/>
                </a:ln>
                <a:solidFill>
                  <a:srgbClr val="111C3A"/>
                </a:solidFill>
                <a:effectLst/>
                <a:latin typeface="Times New Roman" panose="02020603050405020304" pitchFamily="18" charset="0"/>
                <a:cs typeface="Times New Roman" panose="02020603050405020304" pitchFamily="18" charset="0"/>
              </a:rPr>
              <a:t>Bush</a:t>
            </a:r>
            <a:r>
              <a:rPr kumimoji="0" lang="bg-BG" altLang="bg-BG" sz="2400" b="0" i="0" u="none" strike="noStrike" cap="none" normalizeH="0" baseline="0" dirty="0">
                <a:ln>
                  <a:noFill/>
                </a:ln>
                <a:solidFill>
                  <a:srgbClr val="111C3A"/>
                </a:solidFill>
                <a:effectLst/>
                <a:latin typeface="Times New Roman" panose="02020603050405020304" pitchFamily="18" charset="0"/>
                <a:cs typeface="Times New Roman" panose="02020603050405020304" pitchFamily="18" charset="0"/>
              </a:rPr>
              <a:t>) подчертава, че ефектът на Магнус може да промени своя знак. Причината е, как въртящата се топка увлича въздуха в така наречения граничен слой.</a:t>
            </a:r>
            <a:endParaRPr kumimoji="0" lang="bg-BG" altLang="bg-BG"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sz="2400" b="0" i="0" u="none" strike="noStrike" cap="none" normalizeH="0" baseline="0" dirty="0">
                <a:ln>
                  <a:noFill/>
                </a:ln>
                <a:solidFill>
                  <a:srgbClr val="111C3A"/>
                </a:solidFill>
                <a:effectLst/>
                <a:latin typeface="Times New Roman" panose="02020603050405020304" pitchFamily="18" charset="0"/>
                <a:cs typeface="Times New Roman" panose="02020603050405020304" pitchFamily="18" charset="0"/>
              </a:rPr>
              <a:t> </a:t>
            </a:r>
            <a:endParaRPr kumimoji="0" lang="bg-BG" altLang="bg-BG"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3554" name="Picture 2">
            <a:extLst>
              <a:ext uri="{FF2B5EF4-FFF2-40B4-BE49-F238E27FC236}">
                <a16:creationId xmlns:a16="http://schemas.microsoft.com/office/drawing/2014/main" id="{2523FACF-94D2-4964-A47C-2BFE24A14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838568"/>
            <a:ext cx="2580278" cy="1945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630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4144" y="133482"/>
            <a:ext cx="2595711" cy="461665"/>
          </a:xfrm>
          <a:prstGeom prst="rect">
            <a:avLst/>
          </a:prstGeom>
          <a:noFill/>
        </p:spPr>
        <p:txBody>
          <a:bodyPr wrap="none" rtlCol="0">
            <a:spAutoFit/>
          </a:bodyPr>
          <a:lstStyle/>
          <a:p>
            <a:pPr algn="ctr"/>
            <a:r>
              <a:rPr lang="bg-BG" sz="2400" b="1" dirty="0">
                <a:latin typeface="Times New Roman" pitchFamily="18" charset="0"/>
                <a:cs typeface="Times New Roman" pitchFamily="18" charset="0"/>
              </a:rPr>
              <a:t>Ефект на Магнус</a:t>
            </a:r>
            <a:endParaRPr lang="bg-BG" dirty="0"/>
          </a:p>
        </p:txBody>
      </p:sp>
      <p:pic>
        <p:nvPicPr>
          <p:cNvPr id="5" name="Picture 4" descr="&amp;Ncy;&amp;acy;&amp;tscy;&amp;icy;&amp;ocy;&amp;ncy;&amp;acy;&amp;lcy;&amp;ncy;&amp;acy; &amp;Scy;&amp;pcy;&amp;ocy;&amp;rcy;&amp;tcy;&amp;ncy;&amp;acy; &amp;Acy;&amp;kcy;&amp;acy;&amp;dcy;&amp;iecy;&amp;mcy;&amp;icy;&amp;yacy; (&amp;Ncy;&amp;Scy;&amp;Acy;) &quot;&amp;Vcy;&amp;acy;&amp;scy;&amp;icy;&amp;lcy; &amp;Lcy;&amp;iecy;&amp;vcy;&amp;scy;&amp;kcy;&amp;icy;&quot;"/>
          <p:cNvPicPr>
            <a:picLocks noChangeAspect="1" noChangeArrowheads="1"/>
          </p:cNvPicPr>
          <p:nvPr/>
        </p:nvPicPr>
        <p:blipFill>
          <a:blip r:embed="rId2"/>
          <a:srcRect/>
          <a:stretch>
            <a:fillRect/>
          </a:stretch>
        </p:blipFill>
        <p:spPr bwMode="auto">
          <a:xfrm>
            <a:off x="0" y="0"/>
            <a:ext cx="642910" cy="728631"/>
          </a:xfrm>
          <a:prstGeom prst="rect">
            <a:avLst/>
          </a:prstGeom>
          <a:noFill/>
          <a:ln w="9525">
            <a:noFill/>
            <a:miter lim="800000"/>
            <a:headEnd/>
            <a:tailEnd/>
          </a:ln>
        </p:spPr>
      </p:pic>
      <p:pic>
        <p:nvPicPr>
          <p:cNvPr id="6" name="Picture 5" descr="http://www.manager.bg/sites/default/files/mainimages/1_336.jpg"/>
          <p:cNvPicPr>
            <a:picLocks noChangeAspect="1" noChangeArrowheads="1"/>
          </p:cNvPicPr>
          <p:nvPr/>
        </p:nvPicPr>
        <p:blipFill>
          <a:blip r:embed="rId3" cstate="print"/>
          <a:srcRect/>
          <a:stretch>
            <a:fillRect/>
          </a:stretch>
        </p:blipFill>
        <p:spPr bwMode="auto">
          <a:xfrm>
            <a:off x="8371400" y="0"/>
            <a:ext cx="772600" cy="571480"/>
          </a:xfrm>
          <a:prstGeom prst="rect">
            <a:avLst/>
          </a:prstGeom>
          <a:noFill/>
          <a:ln w="9525">
            <a:noFill/>
            <a:miter lim="800000"/>
            <a:headEnd/>
            <a:tailEnd/>
          </a:ln>
        </p:spPr>
      </p:pic>
      <p:sp>
        <p:nvSpPr>
          <p:cNvPr id="7" name="Правоъгълник 6">
            <a:extLst>
              <a:ext uri="{FF2B5EF4-FFF2-40B4-BE49-F238E27FC236}">
                <a16:creationId xmlns:a16="http://schemas.microsoft.com/office/drawing/2014/main" id="{BF0DCC8B-1A8A-4B01-8B84-E105A61F1141}"/>
              </a:ext>
            </a:extLst>
          </p:cNvPr>
          <p:cNvSpPr/>
          <p:nvPr/>
        </p:nvSpPr>
        <p:spPr>
          <a:xfrm>
            <a:off x="251519" y="714195"/>
            <a:ext cx="8640960" cy="4031873"/>
          </a:xfrm>
          <a:prstGeom prst="rect">
            <a:avLst/>
          </a:prstGeom>
        </p:spPr>
        <p:txBody>
          <a:bodyPr wrap="square">
            <a:spAutoFit/>
          </a:bodyPr>
          <a:lstStyle/>
          <a:p>
            <a:pPr algn="just"/>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solidFill>
                  <a:srgbClr val="111C3A"/>
                </a:solidFill>
                <a:latin typeface="Times New Roman" panose="02020603050405020304" pitchFamily="18" charset="0"/>
                <a:cs typeface="Times New Roman" panose="02020603050405020304" pitchFamily="18" charset="0"/>
              </a:rPr>
              <a:t>Колкото</a:t>
            </a:r>
            <a:r>
              <a:rPr lang="ru-RU" sz="2200" dirty="0">
                <a:solidFill>
                  <a:srgbClr val="111C3A"/>
                </a:solidFill>
                <a:latin typeface="Times New Roman" panose="02020603050405020304" pitchFamily="18" charset="0"/>
                <a:cs typeface="Times New Roman" panose="02020603050405020304" pitchFamily="18" charset="0"/>
              </a:rPr>
              <a:t> е </a:t>
            </a:r>
            <a:r>
              <a:rPr lang="ru-RU" sz="2200" dirty="0" err="1">
                <a:solidFill>
                  <a:srgbClr val="111C3A"/>
                </a:solidFill>
                <a:latin typeface="Times New Roman" panose="02020603050405020304" pitchFamily="18" charset="0"/>
                <a:cs typeface="Times New Roman" panose="02020603050405020304" pitchFamily="18" charset="0"/>
              </a:rPr>
              <a:t>по-груба</a:t>
            </a:r>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solidFill>
                  <a:srgbClr val="111C3A"/>
                </a:solidFill>
                <a:latin typeface="Times New Roman" panose="02020603050405020304" pitchFamily="18" charset="0"/>
                <a:cs typeface="Times New Roman" panose="02020603050405020304" pitchFamily="18" charset="0"/>
              </a:rPr>
              <a:t>повърхността</a:t>
            </a:r>
            <a:r>
              <a:rPr lang="ru-RU" sz="2200" dirty="0">
                <a:solidFill>
                  <a:srgbClr val="111C3A"/>
                </a:solidFill>
                <a:latin typeface="Times New Roman" panose="02020603050405020304" pitchFamily="18" charset="0"/>
                <a:cs typeface="Times New Roman" panose="02020603050405020304" pitchFamily="18" charset="0"/>
              </a:rPr>
              <a:t> на </a:t>
            </a:r>
            <a:r>
              <a:rPr lang="ru-RU" sz="2200" dirty="0" err="1">
                <a:solidFill>
                  <a:srgbClr val="111C3A"/>
                </a:solidFill>
                <a:latin typeface="Times New Roman" panose="02020603050405020304" pitchFamily="18" charset="0"/>
                <a:cs typeface="Times New Roman" panose="02020603050405020304" pitchFamily="18" charset="0"/>
              </a:rPr>
              <a:t>топката</a:t>
            </a:r>
            <a:r>
              <a:rPr lang="ru-RU" sz="2200" dirty="0">
                <a:solidFill>
                  <a:srgbClr val="111C3A"/>
                </a:solidFill>
                <a:latin typeface="Times New Roman" panose="02020603050405020304" pitchFamily="18" charset="0"/>
                <a:cs typeface="Times New Roman" panose="02020603050405020304" pitchFamily="18" charset="0"/>
              </a:rPr>
              <a:t>, толкова </a:t>
            </a:r>
            <a:r>
              <a:rPr lang="ru-RU" sz="2200" dirty="0" err="1">
                <a:solidFill>
                  <a:srgbClr val="111C3A"/>
                </a:solidFill>
                <a:latin typeface="Times New Roman" panose="02020603050405020304" pitchFamily="18" charset="0"/>
                <a:cs typeface="Times New Roman" panose="02020603050405020304" pitchFamily="18" charset="0"/>
              </a:rPr>
              <a:t>по-лесно</a:t>
            </a:r>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solidFill>
                  <a:srgbClr val="111C3A"/>
                </a:solidFill>
                <a:latin typeface="Times New Roman" panose="02020603050405020304" pitchFamily="18" charset="0"/>
                <a:cs typeface="Times New Roman" panose="02020603050405020304" pitchFamily="18" charset="0"/>
              </a:rPr>
              <a:t>според</a:t>
            </a:r>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solidFill>
                  <a:srgbClr val="111C3A"/>
                </a:solidFill>
                <a:latin typeface="Times New Roman" panose="02020603050405020304" pitchFamily="18" charset="0"/>
                <a:cs typeface="Times New Roman" panose="02020603050405020304" pitchFamily="18" charset="0"/>
              </a:rPr>
              <a:t>класическия</a:t>
            </a:r>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solidFill>
                  <a:srgbClr val="111C3A"/>
                </a:solidFill>
                <a:latin typeface="Times New Roman" panose="02020603050405020304" pitchFamily="18" charset="0"/>
                <a:cs typeface="Times New Roman" panose="02020603050405020304" pitchFamily="18" charset="0"/>
              </a:rPr>
              <a:t>ефект</a:t>
            </a:r>
            <a:r>
              <a:rPr lang="ru-RU" sz="2200" dirty="0">
                <a:solidFill>
                  <a:srgbClr val="111C3A"/>
                </a:solidFill>
                <a:latin typeface="Times New Roman" panose="02020603050405020304" pitchFamily="18" charset="0"/>
                <a:cs typeface="Times New Roman" panose="02020603050405020304" pitchFamily="18" charset="0"/>
              </a:rPr>
              <a:t> на Магнус, се </a:t>
            </a:r>
            <a:r>
              <a:rPr lang="ru-RU" sz="2200" dirty="0" err="1">
                <a:solidFill>
                  <a:srgbClr val="111C3A"/>
                </a:solidFill>
                <a:latin typeface="Times New Roman" panose="02020603050405020304" pitchFamily="18" charset="0"/>
                <a:cs typeface="Times New Roman" panose="02020603050405020304" pitchFamily="18" charset="0"/>
              </a:rPr>
              <a:t>отклонява</a:t>
            </a:r>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solidFill>
                  <a:srgbClr val="111C3A"/>
                </a:solidFill>
                <a:latin typeface="Times New Roman" panose="02020603050405020304" pitchFamily="18" charset="0"/>
                <a:cs typeface="Times New Roman" panose="02020603050405020304" pitchFamily="18" charset="0"/>
              </a:rPr>
              <a:t>въртящата</a:t>
            </a:r>
            <a:r>
              <a:rPr lang="ru-RU" sz="2200" dirty="0">
                <a:solidFill>
                  <a:srgbClr val="111C3A"/>
                </a:solidFill>
                <a:latin typeface="Times New Roman" panose="02020603050405020304" pitchFamily="18" charset="0"/>
                <a:cs typeface="Times New Roman" panose="02020603050405020304" pitchFamily="18" charset="0"/>
              </a:rPr>
              <a:t> се топка. </a:t>
            </a:r>
            <a:r>
              <a:rPr lang="ru-RU" sz="2200" dirty="0" err="1">
                <a:solidFill>
                  <a:srgbClr val="111C3A"/>
                </a:solidFill>
                <a:latin typeface="Times New Roman" panose="02020603050405020304" pitchFamily="18" charset="0"/>
                <a:cs typeface="Times New Roman" panose="02020603050405020304" pitchFamily="18" charset="0"/>
              </a:rPr>
              <a:t>Това</a:t>
            </a:r>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solidFill>
                  <a:srgbClr val="111C3A"/>
                </a:solidFill>
                <a:latin typeface="Times New Roman" panose="02020603050405020304" pitchFamily="18" charset="0"/>
                <a:cs typeface="Times New Roman" panose="02020603050405020304" pitchFamily="18" charset="0"/>
              </a:rPr>
              <a:t>означава</a:t>
            </a:r>
            <a:r>
              <a:rPr lang="ru-RU" sz="2200" dirty="0">
                <a:solidFill>
                  <a:srgbClr val="111C3A"/>
                </a:solidFill>
                <a:latin typeface="Times New Roman" panose="02020603050405020304" pitchFamily="18" charset="0"/>
                <a:cs typeface="Times New Roman" panose="02020603050405020304" pitchFamily="18" charset="0"/>
              </a:rPr>
              <a:t>, че </a:t>
            </a:r>
            <a:r>
              <a:rPr lang="ru-RU" sz="2200" dirty="0" err="1">
                <a:solidFill>
                  <a:srgbClr val="111C3A"/>
                </a:solidFill>
                <a:latin typeface="Times New Roman" panose="02020603050405020304" pitchFamily="18" charset="0"/>
                <a:cs typeface="Times New Roman" panose="02020603050405020304" pitchFamily="18" charset="0"/>
              </a:rPr>
              <a:t>ако</a:t>
            </a:r>
            <a:r>
              <a:rPr lang="ru-RU" sz="2200" dirty="0">
                <a:solidFill>
                  <a:srgbClr val="111C3A"/>
                </a:solidFill>
                <a:latin typeface="Times New Roman" panose="02020603050405020304" pitchFamily="18" charset="0"/>
                <a:cs typeface="Times New Roman" panose="02020603050405020304" pitchFamily="18" charset="0"/>
              </a:rPr>
              <a:t> се </a:t>
            </a:r>
            <a:r>
              <a:rPr lang="ru-RU" sz="2200" dirty="0" err="1">
                <a:solidFill>
                  <a:srgbClr val="111C3A"/>
                </a:solidFill>
                <a:latin typeface="Times New Roman" panose="02020603050405020304" pitchFamily="18" charset="0"/>
                <a:cs typeface="Times New Roman" panose="02020603050405020304" pitchFamily="18" charset="0"/>
              </a:rPr>
              <a:t>променят</a:t>
            </a:r>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solidFill>
                  <a:srgbClr val="111C3A"/>
                </a:solidFill>
                <a:latin typeface="Times New Roman" panose="02020603050405020304" pitchFamily="18" charset="0"/>
                <a:cs typeface="Times New Roman" panose="02020603050405020304" pitchFamily="18" charset="0"/>
              </a:rPr>
              <a:t>количеството</a:t>
            </a:r>
            <a:r>
              <a:rPr lang="ru-RU" sz="2200" dirty="0">
                <a:solidFill>
                  <a:srgbClr val="111C3A"/>
                </a:solidFill>
                <a:latin typeface="Times New Roman" panose="02020603050405020304" pitchFamily="18" charset="0"/>
                <a:cs typeface="Times New Roman" panose="02020603050405020304" pitchFamily="18" charset="0"/>
              </a:rPr>
              <a:t> и </a:t>
            </a:r>
            <a:r>
              <a:rPr lang="ru-RU" sz="2200" dirty="0" err="1">
                <a:solidFill>
                  <a:srgbClr val="111C3A"/>
                </a:solidFill>
                <a:latin typeface="Times New Roman" panose="02020603050405020304" pitchFamily="18" charset="0"/>
                <a:cs typeface="Times New Roman" panose="02020603050405020304" pitchFamily="18" charset="0"/>
              </a:rPr>
              <a:t>геометрията</a:t>
            </a:r>
            <a:r>
              <a:rPr lang="ru-RU" sz="2200" dirty="0">
                <a:solidFill>
                  <a:srgbClr val="111C3A"/>
                </a:solidFill>
                <a:latin typeface="Times New Roman" panose="02020603050405020304" pitchFamily="18" charset="0"/>
                <a:cs typeface="Times New Roman" panose="02020603050405020304" pitchFamily="18" charset="0"/>
              </a:rPr>
              <a:t> на </a:t>
            </a:r>
            <a:r>
              <a:rPr lang="ru-RU" sz="2200" dirty="0" err="1">
                <a:solidFill>
                  <a:srgbClr val="111C3A"/>
                </a:solidFill>
                <a:latin typeface="Times New Roman" panose="02020603050405020304" pitchFamily="18" charset="0"/>
                <a:cs typeface="Times New Roman" panose="02020603050405020304" pitchFamily="18" charset="0"/>
              </a:rPr>
              <a:t>шевовете</a:t>
            </a:r>
            <a:r>
              <a:rPr lang="ru-RU" sz="2200" dirty="0">
                <a:solidFill>
                  <a:srgbClr val="111C3A"/>
                </a:solidFill>
                <a:latin typeface="Times New Roman" panose="02020603050405020304" pitchFamily="18" charset="0"/>
                <a:cs typeface="Times New Roman" panose="02020603050405020304" pitchFamily="18" charset="0"/>
              </a:rPr>
              <a:t> на </a:t>
            </a:r>
            <a:r>
              <a:rPr lang="ru-RU" sz="2200" dirty="0" err="1">
                <a:solidFill>
                  <a:srgbClr val="111C3A"/>
                </a:solidFill>
                <a:latin typeface="Times New Roman" panose="02020603050405020304" pitchFamily="18" charset="0"/>
                <a:cs typeface="Times New Roman" panose="02020603050405020304" pitchFamily="18" charset="0"/>
              </a:rPr>
              <a:t>топката</a:t>
            </a:r>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solidFill>
                  <a:srgbClr val="111C3A"/>
                </a:solidFill>
                <a:latin typeface="Times New Roman" panose="02020603050405020304" pitchFamily="18" charset="0"/>
                <a:cs typeface="Times New Roman" panose="02020603050405020304" pitchFamily="18" charset="0"/>
              </a:rPr>
              <a:t>веднага</a:t>
            </a:r>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solidFill>
                  <a:srgbClr val="111C3A"/>
                </a:solidFill>
                <a:latin typeface="Times New Roman" panose="02020603050405020304" pitchFamily="18" charset="0"/>
                <a:cs typeface="Times New Roman" panose="02020603050405020304" pitchFamily="18" charset="0"/>
              </a:rPr>
              <a:t>ще</a:t>
            </a:r>
            <a:r>
              <a:rPr lang="ru-RU" sz="2200" dirty="0">
                <a:solidFill>
                  <a:srgbClr val="111C3A"/>
                </a:solidFill>
                <a:latin typeface="Times New Roman" panose="02020603050405020304" pitchFamily="18" charset="0"/>
                <a:cs typeface="Times New Roman" panose="02020603050405020304" pitchFamily="18" charset="0"/>
              </a:rPr>
              <a:t> се </a:t>
            </a:r>
            <a:r>
              <a:rPr lang="ru-RU" sz="2200" dirty="0" err="1">
                <a:solidFill>
                  <a:srgbClr val="111C3A"/>
                </a:solidFill>
                <a:latin typeface="Times New Roman" panose="02020603050405020304" pitchFamily="18" charset="0"/>
                <a:cs typeface="Times New Roman" panose="02020603050405020304" pitchFamily="18" charset="0"/>
              </a:rPr>
              <a:t>промени</a:t>
            </a:r>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solidFill>
                  <a:srgbClr val="111C3A"/>
                </a:solidFill>
                <a:latin typeface="Times New Roman" panose="02020603050405020304" pitchFamily="18" charset="0"/>
                <a:cs typeface="Times New Roman" panose="02020603050405020304" pitchFamily="18" charset="0"/>
              </a:rPr>
              <a:t>разпределението</a:t>
            </a:r>
            <a:r>
              <a:rPr lang="ru-RU" sz="2200" dirty="0">
                <a:solidFill>
                  <a:srgbClr val="111C3A"/>
                </a:solidFill>
                <a:latin typeface="Times New Roman" panose="02020603050405020304" pitchFamily="18" charset="0"/>
                <a:cs typeface="Times New Roman" panose="02020603050405020304" pitchFamily="18" charset="0"/>
              </a:rPr>
              <a:t> на </a:t>
            </a:r>
            <a:r>
              <a:rPr lang="ru-RU" sz="2200" dirty="0" err="1">
                <a:solidFill>
                  <a:srgbClr val="111C3A"/>
                </a:solidFill>
                <a:latin typeface="Times New Roman" panose="02020603050405020304" pitchFamily="18" charset="0"/>
                <a:cs typeface="Times New Roman" panose="02020603050405020304" pitchFamily="18" charset="0"/>
              </a:rPr>
              <a:t>налягането</a:t>
            </a:r>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solidFill>
                  <a:srgbClr val="111C3A"/>
                </a:solidFill>
                <a:latin typeface="Times New Roman" panose="02020603050405020304" pitchFamily="18" charset="0"/>
                <a:cs typeface="Times New Roman" panose="02020603050405020304" pitchFamily="18" charset="0"/>
              </a:rPr>
              <a:t>върху</a:t>
            </a:r>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solidFill>
                  <a:srgbClr val="111C3A"/>
                </a:solidFill>
                <a:latin typeface="Times New Roman" panose="02020603050405020304" pitchFamily="18" charset="0"/>
                <a:cs typeface="Times New Roman" panose="02020603050405020304" pitchFamily="18" charset="0"/>
              </a:rPr>
              <a:t>нея</a:t>
            </a:r>
            <a:r>
              <a:rPr lang="ru-RU" sz="2200" dirty="0">
                <a:solidFill>
                  <a:srgbClr val="111C3A"/>
                </a:solidFill>
                <a:latin typeface="Times New Roman" panose="02020603050405020304" pitchFamily="18" charset="0"/>
                <a:cs typeface="Times New Roman" panose="02020603050405020304" pitchFamily="18" charset="0"/>
              </a:rPr>
              <a:t>.</a:t>
            </a:r>
          </a:p>
          <a:p>
            <a:pPr algn="just"/>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solidFill>
                  <a:srgbClr val="111C3A"/>
                </a:solidFill>
                <a:latin typeface="Times New Roman" panose="02020603050405020304" pitchFamily="18" charset="0"/>
                <a:cs typeface="Times New Roman" panose="02020603050405020304" pitchFamily="18" charset="0"/>
              </a:rPr>
              <a:t>Топката</a:t>
            </a:r>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Джабулани</a:t>
            </a:r>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solidFill>
                  <a:srgbClr val="111C3A"/>
                </a:solidFill>
                <a:latin typeface="Times New Roman" panose="02020603050405020304" pitchFamily="18" charset="0"/>
                <a:cs typeface="Times New Roman" panose="02020603050405020304" pitchFamily="18" charset="0"/>
              </a:rPr>
              <a:t>проектирана</a:t>
            </a:r>
            <a:r>
              <a:rPr lang="ru-RU" sz="2200" dirty="0">
                <a:solidFill>
                  <a:srgbClr val="111C3A"/>
                </a:solidFill>
                <a:latin typeface="Times New Roman" panose="02020603050405020304" pitchFamily="18" charset="0"/>
                <a:cs typeface="Times New Roman" panose="02020603050405020304" pitchFamily="18" charset="0"/>
              </a:rPr>
              <a:t> от </a:t>
            </a:r>
            <a:r>
              <a:rPr lang="ru-RU" sz="2200" dirty="0" err="1">
                <a:solidFill>
                  <a:srgbClr val="111C3A"/>
                </a:solidFill>
                <a:latin typeface="Times New Roman" panose="02020603050405020304" pitchFamily="18" charset="0"/>
                <a:cs typeface="Times New Roman" panose="02020603050405020304" pitchFamily="18" charset="0"/>
              </a:rPr>
              <a:t>Adidas</a:t>
            </a:r>
            <a:r>
              <a:rPr lang="ru-RU" sz="2200" dirty="0">
                <a:solidFill>
                  <a:srgbClr val="111C3A"/>
                </a:solidFill>
                <a:latin typeface="Times New Roman" panose="02020603050405020304" pitchFamily="18" charset="0"/>
                <a:cs typeface="Times New Roman" panose="02020603050405020304" pitchFamily="18" charset="0"/>
              </a:rPr>
              <a:t> за </a:t>
            </a:r>
            <a:r>
              <a:rPr lang="ru-RU" sz="2200" dirty="0" err="1">
                <a:solidFill>
                  <a:srgbClr val="111C3A"/>
                </a:solidFill>
                <a:latin typeface="Times New Roman" panose="02020603050405020304" pitchFamily="18" charset="0"/>
                <a:cs typeface="Times New Roman" panose="02020603050405020304" pitchFamily="18" charset="0"/>
              </a:rPr>
              <a:t>Световното</a:t>
            </a:r>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solidFill>
                  <a:srgbClr val="111C3A"/>
                </a:solidFill>
                <a:latin typeface="Times New Roman" panose="02020603050405020304" pitchFamily="18" charset="0"/>
                <a:cs typeface="Times New Roman" panose="02020603050405020304" pitchFamily="18" charset="0"/>
              </a:rPr>
              <a:t>първенство</a:t>
            </a:r>
            <a:r>
              <a:rPr lang="ru-RU" sz="2200" dirty="0">
                <a:solidFill>
                  <a:srgbClr val="111C3A"/>
                </a:solidFill>
                <a:latin typeface="Times New Roman" panose="02020603050405020304" pitchFamily="18" charset="0"/>
                <a:cs typeface="Times New Roman" panose="02020603050405020304" pitchFamily="18" charset="0"/>
              </a:rPr>
              <a:t> 2010 г., </a:t>
            </a:r>
            <a:r>
              <a:rPr lang="ru-RU" sz="2200" dirty="0" err="1">
                <a:solidFill>
                  <a:srgbClr val="111C3A"/>
                </a:solidFill>
                <a:latin typeface="Times New Roman" panose="02020603050405020304" pitchFamily="18" charset="0"/>
                <a:cs typeface="Times New Roman" panose="02020603050405020304" pitchFamily="18" charset="0"/>
              </a:rPr>
              <a:t>беше</a:t>
            </a:r>
            <a:r>
              <a:rPr lang="ru-RU" sz="2200" dirty="0">
                <a:solidFill>
                  <a:srgbClr val="111C3A"/>
                </a:solidFill>
                <a:latin typeface="Times New Roman" panose="02020603050405020304" pitchFamily="18" charset="0"/>
                <a:cs typeface="Times New Roman" panose="02020603050405020304" pitchFamily="18" charset="0"/>
              </a:rPr>
              <a:t> гладка. </a:t>
            </a:r>
            <a:r>
              <a:rPr lang="ru-RU" sz="2200" dirty="0" err="1">
                <a:solidFill>
                  <a:srgbClr val="111C3A"/>
                </a:solidFill>
                <a:latin typeface="Times New Roman" panose="02020603050405020304" pitchFamily="18" charset="0"/>
                <a:cs typeface="Times New Roman" panose="02020603050405020304" pitchFamily="18" charset="0"/>
              </a:rPr>
              <a:t>Границите</a:t>
            </a:r>
            <a:r>
              <a:rPr lang="ru-RU" sz="2200" dirty="0">
                <a:solidFill>
                  <a:srgbClr val="111C3A"/>
                </a:solidFill>
                <a:latin typeface="Times New Roman" panose="02020603050405020304" pitchFamily="18" charset="0"/>
                <a:cs typeface="Times New Roman" panose="02020603050405020304" pitchFamily="18" charset="0"/>
              </a:rPr>
              <a:t> на </a:t>
            </a:r>
            <a:r>
              <a:rPr lang="ru-RU" sz="2200" dirty="0" err="1">
                <a:solidFill>
                  <a:srgbClr val="111C3A"/>
                </a:solidFill>
                <a:latin typeface="Times New Roman" panose="02020603050405020304" pitchFamily="18" charset="0"/>
                <a:cs typeface="Times New Roman" panose="02020603050405020304" pitchFamily="18" charset="0"/>
              </a:rPr>
              <a:t>парчетата</a:t>
            </a:r>
            <a:r>
              <a:rPr lang="ru-RU" sz="2200" dirty="0">
                <a:solidFill>
                  <a:srgbClr val="111C3A"/>
                </a:solidFill>
                <a:latin typeface="Times New Roman" panose="02020603050405020304" pitchFamily="18" charset="0"/>
                <a:cs typeface="Times New Roman" panose="02020603050405020304" pitchFamily="18" charset="0"/>
              </a:rPr>
              <a:t> на </a:t>
            </a:r>
            <a:r>
              <a:rPr lang="ru-RU" sz="2200" dirty="0" err="1">
                <a:solidFill>
                  <a:srgbClr val="111C3A"/>
                </a:solidFill>
                <a:latin typeface="Times New Roman" panose="02020603050405020304" pitchFamily="18" charset="0"/>
                <a:cs typeface="Times New Roman" panose="02020603050405020304" pitchFamily="18" charset="0"/>
              </a:rPr>
              <a:t>топката</a:t>
            </a:r>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solidFill>
                  <a:srgbClr val="111C3A"/>
                </a:solidFill>
                <a:latin typeface="Times New Roman" panose="02020603050405020304" pitchFamily="18" charset="0"/>
                <a:cs typeface="Times New Roman" panose="02020603050405020304" pitchFamily="18" charset="0"/>
              </a:rPr>
              <a:t>Бразука</a:t>
            </a:r>
            <a:r>
              <a:rPr lang="ru-RU" sz="2200" dirty="0">
                <a:solidFill>
                  <a:srgbClr val="111C3A"/>
                </a:solidFill>
                <a:latin typeface="Times New Roman" panose="02020603050405020304" pitchFamily="18" charset="0"/>
                <a:cs typeface="Times New Roman" panose="02020603050405020304" pitchFamily="18" charset="0"/>
              </a:rPr>
              <a:t>’’, с </a:t>
            </a:r>
            <a:r>
              <a:rPr lang="ru-RU" sz="2200" dirty="0" err="1">
                <a:solidFill>
                  <a:srgbClr val="111C3A"/>
                </a:solidFill>
                <a:latin typeface="Times New Roman" panose="02020603050405020304" pitchFamily="18" charset="0"/>
                <a:cs typeface="Times New Roman" panose="02020603050405020304" pitchFamily="18" charset="0"/>
              </a:rPr>
              <a:t>която</a:t>
            </a:r>
            <a:r>
              <a:rPr lang="ru-RU" sz="2200" dirty="0">
                <a:solidFill>
                  <a:srgbClr val="111C3A"/>
                </a:solidFill>
                <a:latin typeface="Times New Roman" panose="02020603050405020304" pitchFamily="18" charset="0"/>
                <a:cs typeface="Times New Roman" panose="02020603050405020304" pitchFamily="18" charset="0"/>
              </a:rPr>
              <a:t> се игра на </a:t>
            </a:r>
            <a:r>
              <a:rPr lang="ru-RU" sz="2200" dirty="0" err="1">
                <a:solidFill>
                  <a:srgbClr val="111C3A"/>
                </a:solidFill>
                <a:latin typeface="Times New Roman" panose="02020603050405020304" pitchFamily="18" charset="0"/>
                <a:cs typeface="Times New Roman" panose="02020603050405020304" pitchFamily="18" charset="0"/>
              </a:rPr>
              <a:t>Световното</a:t>
            </a:r>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solidFill>
                  <a:srgbClr val="111C3A"/>
                </a:solidFill>
                <a:latin typeface="Times New Roman" panose="02020603050405020304" pitchFamily="18" charset="0"/>
                <a:cs typeface="Times New Roman" panose="02020603050405020304" pitchFamily="18" charset="0"/>
              </a:rPr>
              <a:t>първенство</a:t>
            </a:r>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solidFill>
                  <a:srgbClr val="111C3A"/>
                </a:solidFill>
                <a:latin typeface="Times New Roman" panose="02020603050405020304" pitchFamily="18" charset="0"/>
                <a:cs typeface="Times New Roman" panose="02020603050405020304" pitchFamily="18" charset="0"/>
              </a:rPr>
              <a:t>през</a:t>
            </a:r>
            <a:r>
              <a:rPr lang="ru-RU" sz="2200" dirty="0">
                <a:solidFill>
                  <a:srgbClr val="111C3A"/>
                </a:solidFill>
                <a:latin typeface="Times New Roman" panose="02020603050405020304" pitchFamily="18" charset="0"/>
                <a:cs typeface="Times New Roman" panose="02020603050405020304" pitchFamily="18" charset="0"/>
              </a:rPr>
              <a:t> 2014 г., </a:t>
            </a:r>
            <a:r>
              <a:rPr lang="ru-RU" sz="2200" dirty="0" err="1">
                <a:solidFill>
                  <a:srgbClr val="111C3A"/>
                </a:solidFill>
                <a:latin typeface="Times New Roman" panose="02020603050405020304" pitchFamily="18" charset="0"/>
                <a:cs typeface="Times New Roman" panose="02020603050405020304" pitchFamily="18" charset="0"/>
              </a:rPr>
              <a:t>са</a:t>
            </a:r>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solidFill>
                  <a:srgbClr val="111C3A"/>
                </a:solidFill>
                <a:latin typeface="Times New Roman" panose="02020603050405020304" pitchFamily="18" charset="0"/>
                <a:cs typeface="Times New Roman" panose="02020603050405020304" pitchFamily="18" charset="0"/>
              </a:rPr>
              <a:t>повече</a:t>
            </a:r>
            <a:r>
              <a:rPr lang="ru-RU" sz="2200" dirty="0">
                <a:solidFill>
                  <a:srgbClr val="111C3A"/>
                </a:solidFill>
                <a:latin typeface="Times New Roman" panose="02020603050405020304" pitchFamily="18" charset="0"/>
                <a:cs typeface="Times New Roman" panose="02020603050405020304" pitchFamily="18" charset="0"/>
              </a:rPr>
              <a:t> от два </a:t>
            </a:r>
            <a:r>
              <a:rPr lang="ru-RU" sz="2200" dirty="0" err="1">
                <a:solidFill>
                  <a:srgbClr val="111C3A"/>
                </a:solidFill>
                <a:latin typeface="Times New Roman" panose="02020603050405020304" pitchFamily="18" charset="0"/>
                <a:cs typeface="Times New Roman" panose="02020603050405020304" pitchFamily="18" charset="0"/>
              </a:rPr>
              <a:t>пъти</a:t>
            </a:r>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solidFill>
                  <a:srgbClr val="111C3A"/>
                </a:solidFill>
                <a:latin typeface="Times New Roman" panose="02020603050405020304" pitchFamily="18" charset="0"/>
                <a:cs typeface="Times New Roman" panose="02020603050405020304" pitchFamily="18" charset="0"/>
              </a:rPr>
              <a:t>по-дълги</a:t>
            </a:r>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solidFill>
                  <a:srgbClr val="111C3A"/>
                </a:solidFill>
                <a:latin typeface="Times New Roman" panose="02020603050405020304" pitchFamily="18" charset="0"/>
                <a:cs typeface="Times New Roman" panose="02020603050405020304" pitchFamily="18" charset="0"/>
              </a:rPr>
              <a:t>което</a:t>
            </a:r>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solidFill>
                  <a:srgbClr val="111C3A"/>
                </a:solidFill>
                <a:latin typeface="Times New Roman" panose="02020603050405020304" pitchFamily="18" charset="0"/>
                <a:cs typeface="Times New Roman" panose="02020603050405020304" pitchFamily="18" charset="0"/>
              </a:rPr>
              <a:t>прави</a:t>
            </a:r>
            <a:r>
              <a:rPr lang="ru-RU" sz="2200" dirty="0">
                <a:solidFill>
                  <a:srgbClr val="111C3A"/>
                </a:solidFill>
                <a:latin typeface="Times New Roman" panose="02020603050405020304" pitchFamily="18" charset="0"/>
                <a:cs typeface="Times New Roman" panose="02020603050405020304" pitchFamily="18" charset="0"/>
              </a:rPr>
              <a:t> </a:t>
            </a:r>
            <a:r>
              <a:rPr lang="ru-RU" sz="2200" dirty="0" err="1">
                <a:solidFill>
                  <a:srgbClr val="111C3A"/>
                </a:solidFill>
                <a:latin typeface="Times New Roman" panose="02020603050405020304" pitchFamily="18" charset="0"/>
                <a:cs typeface="Times New Roman" panose="02020603050405020304" pitchFamily="18" charset="0"/>
              </a:rPr>
              <a:t>повърхността</a:t>
            </a:r>
            <a:r>
              <a:rPr lang="ru-RU" sz="2200" dirty="0">
                <a:solidFill>
                  <a:srgbClr val="111C3A"/>
                </a:solidFill>
                <a:latin typeface="Times New Roman" panose="02020603050405020304" pitchFamily="18" charset="0"/>
                <a:cs typeface="Times New Roman" panose="02020603050405020304" pitchFamily="18" charset="0"/>
              </a:rPr>
              <a:t> й </a:t>
            </a:r>
            <a:r>
              <a:rPr lang="ru-RU" sz="2200" dirty="0" err="1">
                <a:solidFill>
                  <a:srgbClr val="111C3A"/>
                </a:solidFill>
                <a:latin typeface="Times New Roman" panose="02020603050405020304" pitchFamily="18" charset="0"/>
                <a:cs typeface="Times New Roman" panose="02020603050405020304" pitchFamily="18" charset="0"/>
              </a:rPr>
              <a:t>по-малко</a:t>
            </a:r>
            <a:r>
              <a:rPr lang="ru-RU" sz="2200" dirty="0">
                <a:solidFill>
                  <a:srgbClr val="111C3A"/>
                </a:solidFill>
                <a:latin typeface="Times New Roman" panose="02020603050405020304" pitchFamily="18" charset="0"/>
                <a:cs typeface="Times New Roman" panose="02020603050405020304" pitchFamily="18" charset="0"/>
              </a:rPr>
              <a:t> гладка.</a:t>
            </a:r>
          </a:p>
          <a:p>
            <a:pPr algn="just"/>
            <a:r>
              <a:rPr lang="ru-RU" dirty="0"/>
              <a:t/>
            </a:r>
            <a:br>
              <a:rPr lang="ru-RU" dirty="0"/>
            </a:br>
            <a:endParaRPr lang="bg-BG" dirty="0"/>
          </a:p>
        </p:txBody>
      </p:sp>
      <p:pic>
        <p:nvPicPr>
          <p:cNvPr id="8" name="Картина 7">
            <a:extLst>
              <a:ext uri="{FF2B5EF4-FFF2-40B4-BE49-F238E27FC236}">
                <a16:creationId xmlns:a16="http://schemas.microsoft.com/office/drawing/2014/main" id="{19968B0F-E8D7-4631-81F2-15A71A78F34E}"/>
              </a:ext>
            </a:extLst>
          </p:cNvPr>
          <p:cNvPicPr>
            <a:picLocks noChangeAspect="1"/>
          </p:cNvPicPr>
          <p:nvPr/>
        </p:nvPicPr>
        <p:blipFill>
          <a:blip r:embed="rId5"/>
          <a:stretch>
            <a:fillRect/>
          </a:stretch>
        </p:blipFill>
        <p:spPr>
          <a:xfrm>
            <a:off x="1203212" y="4110611"/>
            <a:ext cx="6737574" cy="2699303"/>
          </a:xfrm>
          <a:prstGeom prst="rect">
            <a:avLst/>
          </a:prstGeom>
        </p:spPr>
      </p:pic>
    </p:spTree>
    <p:extLst>
      <p:ext uri="{BB962C8B-B14F-4D97-AF65-F5344CB8AC3E}">
        <p14:creationId xmlns:p14="http://schemas.microsoft.com/office/powerpoint/2010/main" val="882388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0" y="5000625"/>
            <a:ext cx="9144000" cy="1477963"/>
          </a:xfrm>
          <a:prstGeom prst="rect">
            <a:avLst/>
          </a:prstGeom>
          <a:noFill/>
          <a:ln w="9525">
            <a:noFill/>
            <a:miter lim="800000"/>
            <a:headEnd/>
            <a:tailEnd/>
          </a:ln>
        </p:spPr>
        <p:txBody>
          <a:bodyPr>
            <a:spAutoFit/>
          </a:bodyPr>
          <a:lstStyle/>
          <a:p>
            <a:pPr algn="just"/>
            <a:r>
              <a:rPr lang="bg-BG" dirty="0">
                <a:solidFill>
                  <a:schemeClr val="accent2"/>
                </a:solidFill>
                <a:latin typeface="Times New Roman" pitchFamily="18" charset="0"/>
                <a:cs typeface="Times New Roman" pitchFamily="18" charset="0"/>
              </a:rPr>
              <a:t>Измерването на извършената работа чрез двигателен тест се нарича ергометрия. При ергометрия на бягаща пътека работата се определя по формулата </a:t>
            </a:r>
            <a:endParaRPr lang="en-US" dirty="0">
              <a:solidFill>
                <a:schemeClr val="accent2"/>
              </a:solidFill>
              <a:latin typeface="Times New Roman" pitchFamily="18" charset="0"/>
              <a:cs typeface="Times New Roman" pitchFamily="18" charset="0"/>
            </a:endParaRPr>
          </a:p>
          <a:p>
            <a:pPr algn="just"/>
            <a:r>
              <a:rPr lang="en-US" dirty="0">
                <a:solidFill>
                  <a:schemeClr val="accent2"/>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A</a:t>
            </a:r>
            <a:r>
              <a:rPr lang="bg-BG" dirty="0">
                <a:solidFill>
                  <a:srgbClr val="FF0000"/>
                </a:solidFill>
                <a:latin typeface="Times New Roman" pitchFamily="18" charset="0"/>
                <a:cs typeface="Times New Roman" pitchFamily="18" charset="0"/>
              </a:rPr>
              <a:t> = </a:t>
            </a:r>
            <a:r>
              <a:rPr lang="en-US" dirty="0">
                <a:solidFill>
                  <a:srgbClr val="FF0000"/>
                </a:solidFill>
                <a:latin typeface="Times New Roman" pitchFamily="18" charset="0"/>
                <a:cs typeface="Times New Roman" pitchFamily="18" charset="0"/>
              </a:rPr>
              <a:t>m</a:t>
            </a:r>
            <a:r>
              <a:rPr lang="bg-BG" dirty="0">
                <a:solidFill>
                  <a:srgbClr val="FF0000"/>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g</a:t>
            </a:r>
            <a:r>
              <a:rPr lang="bg-BG" dirty="0">
                <a:solidFill>
                  <a:srgbClr val="FF0000"/>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t</a:t>
            </a:r>
            <a:r>
              <a:rPr lang="bg-BG" dirty="0">
                <a:solidFill>
                  <a:srgbClr val="FF0000"/>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V</a:t>
            </a:r>
            <a:r>
              <a:rPr lang="en-US" dirty="0">
                <a:solidFill>
                  <a:schemeClr val="accent2"/>
                </a:solidFill>
                <a:latin typeface="Times New Roman" pitchFamily="18" charset="0"/>
                <a:cs typeface="Times New Roman" pitchFamily="18" charset="0"/>
              </a:rPr>
              <a:t>,        </a:t>
            </a:r>
          </a:p>
          <a:p>
            <a:pPr algn="just"/>
            <a:r>
              <a:rPr lang="bg-BG" dirty="0">
                <a:solidFill>
                  <a:schemeClr val="accent2"/>
                </a:solidFill>
                <a:latin typeface="Times New Roman" pitchFamily="18" charset="0"/>
                <a:cs typeface="Times New Roman" pitchFamily="18" charset="0"/>
              </a:rPr>
              <a:t> където </a:t>
            </a:r>
            <a:r>
              <a:rPr lang="en-US" dirty="0">
                <a:solidFill>
                  <a:schemeClr val="accent2"/>
                </a:solidFill>
                <a:latin typeface="Times New Roman" pitchFamily="18" charset="0"/>
                <a:cs typeface="Times New Roman" pitchFamily="18" charset="0"/>
              </a:rPr>
              <a:t> m</a:t>
            </a:r>
            <a:r>
              <a:rPr lang="bg-BG" dirty="0">
                <a:solidFill>
                  <a:schemeClr val="accent2"/>
                </a:solidFill>
                <a:latin typeface="Times New Roman" pitchFamily="18" charset="0"/>
                <a:cs typeface="Times New Roman" pitchFamily="18" charset="0"/>
              </a:rPr>
              <a:t>.</a:t>
            </a:r>
            <a:r>
              <a:rPr lang="en-US" dirty="0">
                <a:solidFill>
                  <a:schemeClr val="accent2"/>
                </a:solidFill>
                <a:latin typeface="Times New Roman" pitchFamily="18" charset="0"/>
                <a:cs typeface="Times New Roman" pitchFamily="18" charset="0"/>
              </a:rPr>
              <a:t>g</a:t>
            </a:r>
            <a:r>
              <a:rPr lang="bg-BG" dirty="0">
                <a:solidFill>
                  <a:schemeClr val="accent2"/>
                </a:solidFill>
                <a:latin typeface="Times New Roman" pitchFamily="18" charset="0"/>
                <a:cs typeface="Times New Roman" pitchFamily="18" charset="0"/>
              </a:rPr>
              <a:t> е теглото на спортиста</a:t>
            </a:r>
            <a:r>
              <a:rPr lang="en-US" dirty="0">
                <a:solidFill>
                  <a:schemeClr val="accent2"/>
                </a:solidFill>
                <a:latin typeface="Times New Roman" pitchFamily="18" charset="0"/>
                <a:cs typeface="Times New Roman" pitchFamily="18" charset="0"/>
              </a:rPr>
              <a:t>,</a:t>
            </a:r>
            <a:r>
              <a:rPr lang="bg-BG" dirty="0">
                <a:solidFill>
                  <a:schemeClr val="accent2"/>
                </a:solidFill>
                <a:latin typeface="Times New Roman" pitchFamily="18" charset="0"/>
                <a:cs typeface="Times New Roman" pitchFamily="18" charset="0"/>
              </a:rPr>
              <a:t> </a:t>
            </a:r>
            <a:r>
              <a:rPr lang="en-US" dirty="0">
                <a:solidFill>
                  <a:schemeClr val="accent2"/>
                </a:solidFill>
                <a:latin typeface="Times New Roman" pitchFamily="18" charset="0"/>
                <a:cs typeface="Times New Roman" pitchFamily="18" charset="0"/>
              </a:rPr>
              <a:t>t</a:t>
            </a:r>
            <a:r>
              <a:rPr lang="bg-BG" dirty="0">
                <a:solidFill>
                  <a:schemeClr val="accent2"/>
                </a:solidFill>
                <a:latin typeface="Times New Roman" pitchFamily="18" charset="0"/>
                <a:cs typeface="Times New Roman" pitchFamily="18" charset="0"/>
              </a:rPr>
              <a:t> е продължителност на теста</a:t>
            </a:r>
            <a:r>
              <a:rPr lang="ru-RU" dirty="0">
                <a:solidFill>
                  <a:schemeClr val="accent2"/>
                </a:solidFill>
                <a:latin typeface="Times New Roman" pitchFamily="18" charset="0"/>
                <a:cs typeface="Times New Roman" pitchFamily="18" charset="0"/>
              </a:rPr>
              <a:t>,</a:t>
            </a:r>
            <a:r>
              <a:rPr lang="en-US" dirty="0">
                <a:solidFill>
                  <a:schemeClr val="accent2"/>
                </a:solidFill>
                <a:latin typeface="Times New Roman" pitchFamily="18" charset="0"/>
                <a:cs typeface="Times New Roman" pitchFamily="18" charset="0"/>
              </a:rPr>
              <a:t> V</a:t>
            </a:r>
            <a:r>
              <a:rPr lang="bg-BG" dirty="0">
                <a:solidFill>
                  <a:schemeClr val="accent2"/>
                </a:solidFill>
                <a:latin typeface="Times New Roman" pitchFamily="18" charset="0"/>
                <a:cs typeface="Times New Roman" pitchFamily="18" charset="0"/>
              </a:rPr>
              <a:t> е скоростта на лентата</a:t>
            </a:r>
            <a:r>
              <a:rPr lang="en-US" dirty="0">
                <a:solidFill>
                  <a:schemeClr val="accent2"/>
                </a:solidFill>
                <a:latin typeface="Times New Roman" pitchFamily="18" charset="0"/>
                <a:cs typeface="Times New Roman" pitchFamily="18" charset="0"/>
              </a:rPr>
              <a:t>.</a:t>
            </a:r>
            <a:r>
              <a:rPr lang="bg-BG" dirty="0">
                <a:solidFill>
                  <a:schemeClr val="accent2"/>
                </a:solidFill>
                <a:latin typeface="Times New Roman" pitchFamily="18" charset="0"/>
                <a:cs typeface="Times New Roman" pitchFamily="18" charset="0"/>
              </a:rPr>
              <a:t>            </a:t>
            </a:r>
            <a:r>
              <a:rPr lang="bg-BG" dirty="0">
                <a:solidFill>
                  <a:schemeClr val="accent2"/>
                </a:solidFill>
              </a:rPr>
              <a:t>      </a:t>
            </a:r>
          </a:p>
        </p:txBody>
      </p:sp>
      <p:pic>
        <p:nvPicPr>
          <p:cNvPr id="22531"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000496" y="4286256"/>
            <a:ext cx="3714750" cy="361950"/>
          </a:xfrm>
          <a:prstGeom prst="rect">
            <a:avLst/>
          </a:prstGeom>
          <a:noFill/>
          <a:ln w="9525">
            <a:noFill/>
            <a:miter lim="800000"/>
            <a:headEnd/>
            <a:tailEnd/>
          </a:ln>
        </p:spPr>
      </p:pic>
      <p:pic>
        <p:nvPicPr>
          <p:cNvPr id="22532" name="Picture 362" descr="rabota"/>
          <p:cNvPicPr>
            <a:picLocks noChangeAspect="1" noChangeArrowheads="1"/>
          </p:cNvPicPr>
          <p:nvPr/>
        </p:nvPicPr>
        <p:blipFill>
          <a:blip r:embed="rId3"/>
          <a:srcRect/>
          <a:stretch>
            <a:fillRect/>
          </a:stretch>
        </p:blipFill>
        <p:spPr bwMode="auto">
          <a:xfrm>
            <a:off x="214313" y="1428750"/>
            <a:ext cx="2571750" cy="3078163"/>
          </a:xfrm>
          <a:prstGeom prst="rect">
            <a:avLst/>
          </a:prstGeom>
          <a:noFill/>
          <a:ln w="9525">
            <a:noFill/>
            <a:miter lim="800000"/>
            <a:headEnd/>
            <a:tailEnd/>
          </a:ln>
        </p:spPr>
      </p:pic>
      <p:sp>
        <p:nvSpPr>
          <p:cNvPr id="22533" name="Rectangle 8"/>
          <p:cNvSpPr>
            <a:spLocks noChangeArrowheads="1"/>
          </p:cNvSpPr>
          <p:nvPr/>
        </p:nvSpPr>
        <p:spPr bwMode="auto">
          <a:xfrm>
            <a:off x="571472" y="0"/>
            <a:ext cx="7715272" cy="1631216"/>
          </a:xfrm>
          <a:prstGeom prst="rect">
            <a:avLst/>
          </a:prstGeom>
          <a:noFill/>
          <a:ln w="9525">
            <a:noFill/>
            <a:miter lim="800000"/>
            <a:headEnd/>
            <a:tailEnd/>
          </a:ln>
        </p:spPr>
        <p:txBody>
          <a:bodyPr wrap="square" anchor="ctr">
            <a:spAutoFit/>
          </a:bodyPr>
          <a:lstStyle/>
          <a:p>
            <a:pPr eaLnBrk="0" hangingPunct="0"/>
            <a:r>
              <a:rPr lang="bg-BG" sz="2000" dirty="0">
                <a:solidFill>
                  <a:srgbClr val="FF0000"/>
                </a:solidFill>
                <a:latin typeface="Times New Roman" pitchFamily="18" charset="0"/>
                <a:cs typeface="Times New Roman" pitchFamily="18" charset="0"/>
              </a:rPr>
              <a:t>Пример: Дискохвърляч прилага постоянна сила 1000 </a:t>
            </a:r>
            <a:r>
              <a:rPr lang="en-US" sz="2000" dirty="0">
                <a:solidFill>
                  <a:srgbClr val="FF0000"/>
                </a:solidFill>
                <a:latin typeface="Times New Roman" pitchFamily="18" charset="0"/>
                <a:cs typeface="Times New Roman" pitchFamily="18" charset="0"/>
              </a:rPr>
              <a:t>N</a:t>
            </a:r>
            <a:r>
              <a:rPr lang="bg-BG" sz="2000" dirty="0">
                <a:solidFill>
                  <a:srgbClr val="FF0000"/>
                </a:solidFill>
                <a:latin typeface="Times New Roman" pitchFamily="18" charset="0"/>
                <a:cs typeface="Times New Roman" pitchFamily="18" charset="0"/>
              </a:rPr>
              <a:t> върху диск</a:t>
            </a:r>
            <a:r>
              <a:rPr lang="en-US" sz="2000" dirty="0">
                <a:solidFill>
                  <a:srgbClr val="FF0000"/>
                </a:solidFill>
                <a:latin typeface="Times New Roman" pitchFamily="18" charset="0"/>
                <a:cs typeface="Times New Roman" pitchFamily="18" charset="0"/>
              </a:rPr>
              <a:t> </a:t>
            </a:r>
            <a:r>
              <a:rPr lang="bg-BG" sz="2000" dirty="0">
                <a:solidFill>
                  <a:srgbClr val="FF0000"/>
                </a:solidFill>
                <a:latin typeface="Times New Roman" pitchFamily="18" charset="0"/>
                <a:cs typeface="Times New Roman" pitchFamily="18" charset="0"/>
              </a:rPr>
              <a:t>по посока на </a:t>
            </a:r>
            <a:r>
              <a:rPr lang="ru-RU" sz="2000" dirty="0">
                <a:solidFill>
                  <a:srgbClr val="FF0000"/>
                </a:solidFill>
                <a:latin typeface="Times New Roman" pitchFamily="18" charset="0"/>
                <a:cs typeface="Times New Roman" pitchFamily="18" charset="0"/>
              </a:rPr>
              <a:t>движението (ускоряването) му, реализирайки преместване от 0,6 </a:t>
            </a:r>
            <a:r>
              <a:rPr lang="en-US" sz="2000" dirty="0">
                <a:solidFill>
                  <a:srgbClr val="FF0000"/>
                </a:solidFill>
                <a:latin typeface="Times New Roman" pitchFamily="18" charset="0"/>
                <a:cs typeface="Times New Roman" pitchFamily="18" charset="0"/>
              </a:rPr>
              <a:t>m</a:t>
            </a:r>
            <a:r>
              <a:rPr lang="bg-BG" sz="2000" dirty="0">
                <a:solidFill>
                  <a:srgbClr val="FF0000"/>
                </a:solidFill>
                <a:latin typeface="Times New Roman" pitchFamily="18" charset="0"/>
                <a:cs typeface="Times New Roman" pitchFamily="18" charset="0"/>
              </a:rPr>
              <a:t>.</a:t>
            </a:r>
            <a:r>
              <a:rPr lang="en-US" sz="2000" dirty="0">
                <a:solidFill>
                  <a:srgbClr val="FF0000"/>
                </a:solidFill>
                <a:latin typeface="Times New Roman" pitchFamily="18" charset="0"/>
                <a:cs typeface="Times New Roman" pitchFamily="18" charset="0"/>
              </a:rPr>
              <a:t> </a:t>
            </a:r>
            <a:r>
              <a:rPr lang="bg-BG" sz="2000" dirty="0">
                <a:solidFill>
                  <a:srgbClr val="FF0000"/>
                </a:solidFill>
                <a:latin typeface="Times New Roman" pitchFamily="18" charset="0"/>
                <a:cs typeface="Times New Roman" pitchFamily="18" charset="0"/>
              </a:rPr>
              <a:t>Каква работа е извършил дискохвърляча при това движение?</a:t>
            </a:r>
            <a:endParaRPr lang="en-US" sz="2000" dirty="0">
              <a:latin typeface="Times New Roman" pitchFamily="18" charset="0"/>
              <a:cs typeface="Times New Roman" pitchFamily="18" charset="0"/>
            </a:endParaRPr>
          </a:p>
          <a:p>
            <a:pPr eaLnBrk="0" hangingPunct="0"/>
            <a:endParaRPr lang="en-US" sz="2000" dirty="0">
              <a:latin typeface="Times New Roman" pitchFamily="18" charset="0"/>
              <a:cs typeface="Times New Roman" pitchFamily="18" charset="0"/>
            </a:endParaRPr>
          </a:p>
        </p:txBody>
      </p:sp>
      <p:sp>
        <p:nvSpPr>
          <p:cNvPr id="22534" name="Rectangle 9"/>
          <p:cNvSpPr>
            <a:spLocks noChangeArrowheads="1"/>
          </p:cNvSpPr>
          <p:nvPr/>
        </p:nvSpPr>
        <p:spPr bwMode="auto">
          <a:xfrm>
            <a:off x="3071802" y="2214554"/>
            <a:ext cx="5857875" cy="1738312"/>
          </a:xfrm>
          <a:prstGeom prst="rect">
            <a:avLst/>
          </a:prstGeom>
          <a:noFill/>
          <a:ln w="9525">
            <a:noFill/>
            <a:miter lim="800000"/>
            <a:headEnd/>
            <a:tailEnd/>
          </a:ln>
        </p:spPr>
        <p:txBody>
          <a:bodyPr anchor="ctr">
            <a:spAutoFit/>
          </a:bodyPr>
          <a:lstStyle/>
          <a:p>
            <a:pPr algn="just" eaLnBrk="0" hangingPunct="0"/>
            <a:r>
              <a:rPr lang="bg-BG" sz="2000" dirty="0">
                <a:solidFill>
                  <a:srgbClr val="FF0000"/>
                </a:solidFill>
                <a:latin typeface="Times New Roman" pitchFamily="18" charset="0"/>
                <a:cs typeface="Times New Roman" pitchFamily="18" charset="0"/>
              </a:rPr>
              <a:t>Решение. Тук лесно ще намерим търсената работа, зашото знаем силата, преместването в резултат на силата и посоките на двете векторни величини съвпадат.</a:t>
            </a:r>
            <a:r>
              <a:rPr lang="en-US" sz="2000" dirty="0">
                <a:solidFill>
                  <a:srgbClr val="FF0000"/>
                </a:solidFill>
                <a:latin typeface="Times New Roman" pitchFamily="18" charset="0"/>
                <a:cs typeface="Times New Roman" pitchFamily="18" charset="0"/>
              </a:rPr>
              <a:t> </a:t>
            </a:r>
            <a:r>
              <a:rPr lang="bg-BG" sz="2000" dirty="0">
                <a:solidFill>
                  <a:srgbClr val="FF0000"/>
                </a:solidFill>
                <a:latin typeface="Times New Roman" pitchFamily="18" charset="0"/>
                <a:cs typeface="Times New Roman" pitchFamily="18" charset="0"/>
              </a:rPr>
              <a:t>Извършената работа е 600 джаула.</a:t>
            </a:r>
            <a:endParaRPr lang="bg-BG" sz="2000" dirty="0">
              <a:latin typeface="Times New Roman" pitchFamily="18" charset="0"/>
              <a:cs typeface="Times New Roman" pitchFamily="18" charset="0"/>
            </a:endParaRPr>
          </a:p>
          <a:p>
            <a:pPr eaLnBrk="0" hangingPunct="0"/>
            <a:endParaRPr lang="en-US" sz="900" dirty="0"/>
          </a:p>
          <a:p>
            <a:pPr eaLnBrk="0" hangingPunct="0"/>
            <a:endParaRPr lang="en-US" dirty="0"/>
          </a:p>
        </p:txBody>
      </p:sp>
      <p:pic>
        <p:nvPicPr>
          <p:cNvPr id="8" name="Picture 7" descr="http://www.manager.bg/sites/default/files/mainimages/1_336.jpg"/>
          <p:cNvPicPr>
            <a:picLocks noChangeAspect="1" noChangeArrowheads="1"/>
          </p:cNvPicPr>
          <p:nvPr/>
        </p:nvPicPr>
        <p:blipFill>
          <a:blip r:embed="rId4" cstate="print"/>
          <a:srcRect/>
          <a:stretch>
            <a:fillRect/>
          </a:stretch>
        </p:blipFill>
        <p:spPr bwMode="auto">
          <a:xfrm>
            <a:off x="8274821" y="0"/>
            <a:ext cx="869179" cy="64291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81856" y="686888"/>
            <a:ext cx="8642350" cy="830997"/>
          </a:xfrm>
          <a:prstGeom prst="rect">
            <a:avLst/>
          </a:prstGeom>
          <a:noFill/>
          <a:ln w="9525">
            <a:noFill/>
            <a:miter lim="800000"/>
            <a:headEnd/>
            <a:tailEnd/>
          </a:ln>
        </p:spPr>
        <p:txBody>
          <a:bodyPr>
            <a:spAutoFit/>
          </a:bodyPr>
          <a:lstStyle/>
          <a:p>
            <a:r>
              <a:rPr lang="en-US" sz="2400" i="1" dirty="0">
                <a:solidFill>
                  <a:srgbClr val="FF0000"/>
                </a:solidFill>
                <a:latin typeface="Times New Roman" pitchFamily="18" charset="0"/>
                <a:cs typeface="Times New Roman" pitchFamily="18" charset="0"/>
              </a:rPr>
              <a:t>2. Def. </a:t>
            </a:r>
            <a:r>
              <a:rPr lang="bg-BG" sz="2400" i="1" dirty="0">
                <a:solidFill>
                  <a:srgbClr val="FF0000"/>
                </a:solidFill>
                <a:latin typeface="Times New Roman" pitchFamily="18" charset="0"/>
                <a:cs typeface="Times New Roman" pitchFamily="18" charset="0"/>
              </a:rPr>
              <a:t>Мощност е способността да се извърши дадена работа за определено време</a:t>
            </a:r>
            <a:r>
              <a:rPr lang="en-US" sz="2400" i="1" dirty="0">
                <a:solidFill>
                  <a:srgbClr val="FF0000"/>
                </a:solidFill>
                <a:latin typeface="Times New Roman" pitchFamily="18" charset="0"/>
                <a:cs typeface="Times New Roman" pitchFamily="18" charset="0"/>
              </a:rPr>
              <a:t>. </a:t>
            </a:r>
            <a:r>
              <a:rPr lang="bg-BG" sz="2400" i="1" dirty="0">
                <a:solidFill>
                  <a:srgbClr val="FF0000"/>
                </a:solidFill>
                <a:latin typeface="Times New Roman" pitchFamily="18" charset="0"/>
                <a:cs typeface="Times New Roman" pitchFamily="18" charset="0"/>
              </a:rPr>
              <a:t> </a:t>
            </a:r>
          </a:p>
        </p:txBody>
      </p:sp>
      <p:sp>
        <p:nvSpPr>
          <p:cNvPr id="23555" name="Rectangle 2"/>
          <p:cNvSpPr>
            <a:spLocks noChangeArrowheads="1"/>
          </p:cNvSpPr>
          <p:nvPr/>
        </p:nvSpPr>
        <p:spPr bwMode="auto">
          <a:xfrm>
            <a:off x="357188" y="1857375"/>
            <a:ext cx="8501062" cy="3693319"/>
          </a:xfrm>
          <a:prstGeom prst="rect">
            <a:avLst/>
          </a:prstGeom>
          <a:noFill/>
          <a:ln w="9525">
            <a:noFill/>
            <a:miter lim="800000"/>
            <a:headEnd/>
            <a:tailEnd/>
          </a:ln>
        </p:spPr>
        <p:txBody>
          <a:bodyPr>
            <a:spAutoFit/>
          </a:bodyPr>
          <a:lstStyle/>
          <a:p>
            <a:r>
              <a:rPr lang="bg-BG" dirty="0">
                <a:solidFill>
                  <a:schemeClr val="accent2"/>
                </a:solidFill>
                <a:latin typeface="Times New Roman" pitchFamily="18" charset="0"/>
                <a:cs typeface="Times New Roman" pitchFamily="18" charset="0"/>
              </a:rPr>
              <a:t>Мощността се определя не само от извършената работа, но и от времето, за което тя е извършена, т.е. от скоростта, с която се извършва дадената работа.  </a:t>
            </a:r>
            <a:endParaRPr lang="en-US" dirty="0">
              <a:solidFill>
                <a:schemeClr val="accent2"/>
              </a:solidFill>
              <a:latin typeface="Times New Roman" pitchFamily="18" charset="0"/>
              <a:cs typeface="Times New Roman" pitchFamily="18" charset="0"/>
            </a:endParaRPr>
          </a:p>
          <a:p>
            <a:r>
              <a:rPr lang="bg-BG" dirty="0">
                <a:solidFill>
                  <a:schemeClr val="accent2"/>
                </a:solidFill>
                <a:latin typeface="Times New Roman" pitchFamily="18" charset="0"/>
                <a:cs typeface="Times New Roman" pitchFamily="18" charset="0"/>
              </a:rPr>
              <a:t>                        </a:t>
            </a:r>
          </a:p>
          <a:p>
            <a:pPr algn="ctr"/>
            <a:r>
              <a:rPr lang="bg-BG" dirty="0">
                <a:solidFill>
                  <a:schemeClr val="accent2"/>
                </a:solidFill>
                <a:latin typeface="Times New Roman" pitchFamily="18" charset="0"/>
                <a:cs typeface="Times New Roman" pitchFamily="18" charset="0"/>
              </a:rPr>
              <a:t>Стандартна единица:  </a:t>
            </a:r>
            <a:r>
              <a:rPr lang="en-US" dirty="0">
                <a:solidFill>
                  <a:schemeClr val="accent2"/>
                </a:solidFill>
                <a:latin typeface="Times New Roman" pitchFamily="18" charset="0"/>
                <a:cs typeface="Times New Roman" pitchFamily="18" charset="0"/>
              </a:rPr>
              <a:t>Watt</a:t>
            </a:r>
            <a:r>
              <a:rPr lang="bg-BG" dirty="0">
                <a:solidFill>
                  <a:schemeClr val="accent2"/>
                </a:solidFill>
                <a:latin typeface="Times New Roman" pitchFamily="18" charset="0"/>
                <a:cs typeface="Times New Roman" pitchFamily="18" charset="0"/>
              </a:rPr>
              <a:t> (ват), или  </a:t>
            </a:r>
            <a:r>
              <a:rPr lang="en-US" dirty="0">
                <a:solidFill>
                  <a:schemeClr val="accent2"/>
                </a:solidFill>
                <a:latin typeface="Times New Roman" pitchFamily="18" charset="0"/>
                <a:cs typeface="Times New Roman" pitchFamily="18" charset="0"/>
              </a:rPr>
              <a:t>J</a:t>
            </a:r>
            <a:r>
              <a:rPr lang="bg-BG" dirty="0">
                <a:solidFill>
                  <a:schemeClr val="accent2"/>
                </a:solidFill>
                <a:latin typeface="Times New Roman" pitchFamily="18" charset="0"/>
                <a:cs typeface="Times New Roman" pitchFamily="18" charset="0"/>
              </a:rPr>
              <a:t>/</a:t>
            </a:r>
            <a:r>
              <a:rPr lang="en-US" dirty="0">
                <a:solidFill>
                  <a:schemeClr val="accent2"/>
                </a:solidFill>
                <a:latin typeface="Times New Roman" pitchFamily="18" charset="0"/>
                <a:cs typeface="Times New Roman" pitchFamily="18" charset="0"/>
              </a:rPr>
              <a:t>sec</a:t>
            </a:r>
            <a:r>
              <a:rPr lang="bg-BG" dirty="0">
                <a:solidFill>
                  <a:schemeClr val="accent2"/>
                </a:solidFill>
                <a:latin typeface="Times New Roman" pitchFamily="18" charset="0"/>
                <a:cs typeface="Times New Roman" pitchFamily="18" charset="0"/>
              </a:rPr>
              <a:t> (джаул за секунда)</a:t>
            </a:r>
          </a:p>
          <a:p>
            <a:pPr algn="ctr"/>
            <a:r>
              <a:rPr lang="bg-BG" dirty="0">
                <a:solidFill>
                  <a:schemeClr val="accent2"/>
                </a:solidFill>
                <a:latin typeface="Times New Roman" pitchFamily="18" charset="0"/>
                <a:cs typeface="Times New Roman" pitchFamily="18" charset="0"/>
              </a:rPr>
              <a:t>1 </a:t>
            </a:r>
            <a:r>
              <a:rPr lang="en-US" dirty="0">
                <a:solidFill>
                  <a:schemeClr val="accent2"/>
                </a:solidFill>
                <a:latin typeface="Times New Roman" pitchFamily="18" charset="0"/>
                <a:cs typeface="Times New Roman" pitchFamily="18" charset="0"/>
              </a:rPr>
              <a:t>Watt</a:t>
            </a:r>
            <a:r>
              <a:rPr lang="bg-BG" dirty="0">
                <a:solidFill>
                  <a:schemeClr val="accent2"/>
                </a:solidFill>
                <a:latin typeface="Times New Roman" pitchFamily="18" charset="0"/>
                <a:cs typeface="Times New Roman" pitchFamily="18" charset="0"/>
              </a:rPr>
              <a:t> = 1  </a:t>
            </a:r>
            <a:r>
              <a:rPr lang="en-US" dirty="0">
                <a:solidFill>
                  <a:schemeClr val="accent2"/>
                </a:solidFill>
                <a:latin typeface="Times New Roman" pitchFamily="18" charset="0"/>
                <a:cs typeface="Times New Roman" pitchFamily="18" charset="0"/>
              </a:rPr>
              <a:t>N</a:t>
            </a:r>
            <a:r>
              <a:rPr lang="bg-BG" dirty="0">
                <a:solidFill>
                  <a:schemeClr val="accent2"/>
                </a:solidFill>
                <a:latin typeface="Times New Roman" pitchFamily="18" charset="0"/>
                <a:cs typeface="Times New Roman" pitchFamily="18" charset="0"/>
              </a:rPr>
              <a:t>м/</a:t>
            </a:r>
            <a:r>
              <a:rPr lang="en-US" dirty="0">
                <a:solidFill>
                  <a:schemeClr val="accent2"/>
                </a:solidFill>
                <a:latin typeface="Times New Roman" pitchFamily="18" charset="0"/>
                <a:cs typeface="Times New Roman" pitchFamily="18" charset="0"/>
              </a:rPr>
              <a:t>sec</a:t>
            </a:r>
            <a:r>
              <a:rPr lang="bg-BG" dirty="0">
                <a:solidFill>
                  <a:schemeClr val="accent2"/>
                </a:solidFill>
                <a:latin typeface="Times New Roman" pitchFamily="18" charset="0"/>
                <a:cs typeface="Times New Roman" pitchFamily="18" charset="0"/>
              </a:rPr>
              <a:t>           </a:t>
            </a:r>
            <a:endParaRPr lang="bg-BG" b="1" dirty="0">
              <a:solidFill>
                <a:schemeClr val="accent2"/>
              </a:solidFill>
              <a:latin typeface="Times New Roman" pitchFamily="18" charset="0"/>
              <a:cs typeface="Times New Roman" pitchFamily="18" charset="0"/>
            </a:endParaRPr>
          </a:p>
          <a:p>
            <a:r>
              <a:rPr lang="bg-BG" b="1" dirty="0">
                <a:solidFill>
                  <a:schemeClr val="accent2"/>
                </a:solidFill>
                <a:latin typeface="Times New Roman" pitchFamily="18" charset="0"/>
                <a:cs typeface="Times New Roman" pitchFamily="18" charset="0"/>
              </a:rPr>
              <a:t>                            </a:t>
            </a:r>
            <a:endParaRPr lang="bg-BG" dirty="0">
              <a:solidFill>
                <a:schemeClr val="accent2"/>
              </a:solidFill>
              <a:latin typeface="Times New Roman" pitchFamily="18" charset="0"/>
              <a:cs typeface="Times New Roman" pitchFamily="18" charset="0"/>
            </a:endParaRPr>
          </a:p>
          <a:p>
            <a:pPr algn="ctr"/>
            <a:r>
              <a:rPr lang="bg-BG" dirty="0">
                <a:solidFill>
                  <a:schemeClr val="accent2"/>
                </a:solidFill>
                <a:latin typeface="Times New Roman" pitchFamily="18" charset="0"/>
                <a:cs typeface="Times New Roman" pitchFamily="18" charset="0"/>
              </a:rPr>
              <a:t>Друг начин за определяне на мощността е чрез действащата сила </a:t>
            </a:r>
            <a:r>
              <a:rPr lang="en-US" dirty="0">
                <a:solidFill>
                  <a:schemeClr val="accent2"/>
                </a:solidFill>
                <a:latin typeface="Times New Roman" pitchFamily="18" charset="0"/>
                <a:cs typeface="Times New Roman" pitchFamily="18" charset="0"/>
              </a:rPr>
              <a:t>F</a:t>
            </a:r>
            <a:r>
              <a:rPr lang="bg-BG" dirty="0">
                <a:solidFill>
                  <a:schemeClr val="accent2"/>
                </a:solidFill>
                <a:latin typeface="Times New Roman" pitchFamily="18" charset="0"/>
                <a:cs typeface="Times New Roman" pitchFamily="18" charset="0"/>
              </a:rPr>
              <a:t> и скоростта </a:t>
            </a:r>
            <a:r>
              <a:rPr lang="en-US" dirty="0">
                <a:solidFill>
                  <a:schemeClr val="accent2"/>
                </a:solidFill>
                <a:latin typeface="Times New Roman" pitchFamily="18" charset="0"/>
                <a:cs typeface="Times New Roman" pitchFamily="18" charset="0"/>
              </a:rPr>
              <a:t>V</a:t>
            </a:r>
            <a:r>
              <a:rPr lang="bg-BG" dirty="0">
                <a:solidFill>
                  <a:schemeClr val="accent2"/>
                </a:solidFill>
                <a:latin typeface="Times New Roman" pitchFamily="18" charset="0"/>
                <a:cs typeface="Times New Roman" pitchFamily="18" charset="0"/>
              </a:rPr>
              <a:t>, с която е осъществено преместването на разстояние </a:t>
            </a:r>
            <a:r>
              <a:rPr lang="en-US" dirty="0">
                <a:solidFill>
                  <a:schemeClr val="accent2"/>
                </a:solidFill>
                <a:latin typeface="Times New Roman" pitchFamily="18" charset="0"/>
                <a:cs typeface="Times New Roman" pitchFamily="18" charset="0"/>
              </a:rPr>
              <a:t>d</a:t>
            </a:r>
            <a:r>
              <a:rPr lang="bg-BG" dirty="0">
                <a:solidFill>
                  <a:schemeClr val="accent2"/>
                </a:solidFill>
                <a:latin typeface="Times New Roman" pitchFamily="18" charset="0"/>
                <a:cs typeface="Times New Roman" pitchFamily="18" charset="0"/>
              </a:rPr>
              <a:t> :</a:t>
            </a:r>
          </a:p>
          <a:p>
            <a:pPr algn="ctr"/>
            <a:r>
              <a:rPr lang="bg-BG" dirty="0">
                <a:solidFill>
                  <a:schemeClr val="accent2"/>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P</a:t>
            </a:r>
            <a:r>
              <a:rPr lang="bg-BG" dirty="0">
                <a:solidFill>
                  <a:srgbClr val="FF0000"/>
                </a:solidFill>
                <a:latin typeface="Times New Roman" pitchFamily="18" charset="0"/>
                <a:cs typeface="Times New Roman" pitchFamily="18" charset="0"/>
              </a:rPr>
              <a:t> = </a:t>
            </a:r>
            <a:r>
              <a:rPr lang="en-US" dirty="0">
                <a:solidFill>
                  <a:srgbClr val="FF0000"/>
                </a:solidFill>
                <a:latin typeface="Times New Roman" pitchFamily="18" charset="0"/>
                <a:cs typeface="Times New Roman" pitchFamily="18" charset="0"/>
              </a:rPr>
              <a:t>A</a:t>
            </a:r>
            <a:r>
              <a:rPr lang="bg-BG" dirty="0">
                <a:solidFill>
                  <a:srgbClr val="FF0000"/>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a:t>
            </a:r>
            <a:r>
              <a:rPr lang="bg-BG" dirty="0">
                <a:solidFill>
                  <a:srgbClr val="FF0000"/>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t</a:t>
            </a:r>
            <a:r>
              <a:rPr lang="bg-BG" dirty="0">
                <a:solidFill>
                  <a:srgbClr val="FF0000"/>
                </a:solidFill>
                <a:latin typeface="Times New Roman" pitchFamily="18" charset="0"/>
                <a:cs typeface="Times New Roman" pitchFamily="18" charset="0"/>
              </a:rPr>
              <a:t> =  </a:t>
            </a:r>
            <a:r>
              <a:rPr lang="en-US" dirty="0">
                <a:solidFill>
                  <a:srgbClr val="FF0000"/>
                </a:solidFill>
                <a:latin typeface="Times New Roman" pitchFamily="18" charset="0"/>
                <a:cs typeface="Times New Roman" pitchFamily="18" charset="0"/>
              </a:rPr>
              <a:t>F</a:t>
            </a:r>
            <a:r>
              <a:rPr lang="bg-BG" dirty="0">
                <a:solidFill>
                  <a:srgbClr val="FF0000"/>
                </a:solidFill>
                <a:latin typeface="Times New Roman" pitchFamily="18" charset="0"/>
                <a:cs typeface="Times New Roman" pitchFamily="18" charset="0"/>
              </a:rPr>
              <a:t> . </a:t>
            </a:r>
            <a:r>
              <a:rPr lang="en-US" dirty="0">
                <a:solidFill>
                  <a:srgbClr val="FF0000"/>
                </a:solidFill>
                <a:latin typeface="Times New Roman" pitchFamily="18" charset="0"/>
                <a:cs typeface="Times New Roman" pitchFamily="18" charset="0"/>
              </a:rPr>
              <a:t>d</a:t>
            </a:r>
            <a:r>
              <a:rPr lang="bg-BG" dirty="0">
                <a:solidFill>
                  <a:srgbClr val="FF0000"/>
                </a:solidFill>
                <a:latin typeface="Times New Roman" pitchFamily="18" charset="0"/>
                <a:cs typeface="Times New Roman" pitchFamily="18" charset="0"/>
              </a:rPr>
              <a:t> / </a:t>
            </a:r>
            <a:r>
              <a:rPr lang="en-US" dirty="0">
                <a:solidFill>
                  <a:srgbClr val="FF0000"/>
                </a:solidFill>
                <a:latin typeface="Times New Roman" pitchFamily="18" charset="0"/>
                <a:cs typeface="Times New Roman" pitchFamily="18" charset="0"/>
              </a:rPr>
              <a:t>t</a:t>
            </a:r>
            <a:r>
              <a:rPr lang="bg-BG" dirty="0">
                <a:solidFill>
                  <a:srgbClr val="FF0000"/>
                </a:solidFill>
                <a:latin typeface="Times New Roman" pitchFamily="18" charset="0"/>
                <a:cs typeface="Times New Roman" pitchFamily="18" charset="0"/>
              </a:rPr>
              <a:t> = </a:t>
            </a:r>
            <a:r>
              <a:rPr lang="en-US" dirty="0">
                <a:solidFill>
                  <a:srgbClr val="FF0000"/>
                </a:solidFill>
                <a:latin typeface="Times New Roman" pitchFamily="18" charset="0"/>
                <a:cs typeface="Times New Roman" pitchFamily="18" charset="0"/>
              </a:rPr>
              <a:t>F</a:t>
            </a:r>
            <a:r>
              <a:rPr lang="bg-BG" dirty="0">
                <a:solidFill>
                  <a:srgbClr val="FF0000"/>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V</a:t>
            </a:r>
            <a:endParaRPr lang="bg-BG" dirty="0">
              <a:solidFill>
                <a:srgbClr val="FF0000"/>
              </a:solidFill>
              <a:latin typeface="Times New Roman" pitchFamily="18" charset="0"/>
              <a:cs typeface="Times New Roman" pitchFamily="18" charset="0"/>
            </a:endParaRPr>
          </a:p>
          <a:p>
            <a:pPr algn="ctr"/>
            <a:r>
              <a:rPr lang="bg-BG" dirty="0">
                <a:solidFill>
                  <a:schemeClr val="accent2"/>
                </a:solidFill>
                <a:latin typeface="Times New Roman" pitchFamily="18" charset="0"/>
                <a:cs typeface="Times New Roman" pitchFamily="18" charset="0"/>
              </a:rPr>
              <a:t>Ако векторните величини сила и скорост не са еднопосочни (т.е. силата е приложена под някакъв ъгъл </a:t>
            </a:r>
            <a:r>
              <a:rPr lang="en-US" dirty="0">
                <a:solidFill>
                  <a:schemeClr val="accent2"/>
                </a:solidFill>
                <a:latin typeface="Times New Roman" pitchFamily="18" charset="0"/>
                <a:cs typeface="Times New Roman" pitchFamily="18" charset="0"/>
              </a:rPr>
              <a:t>θ</a:t>
            </a:r>
            <a:r>
              <a:rPr lang="bg-BG" dirty="0">
                <a:solidFill>
                  <a:schemeClr val="accent2"/>
                </a:solidFill>
                <a:latin typeface="Times New Roman" pitchFamily="18" charset="0"/>
                <a:cs typeface="Times New Roman" pitchFamily="18" charset="0"/>
              </a:rPr>
              <a:t> спрямо направлението на движение на тялото) мощността се изчислява по формулата :</a:t>
            </a:r>
          </a:p>
          <a:p>
            <a:pPr algn="ctr"/>
            <a:r>
              <a:rPr lang="bg-BG" dirty="0">
                <a:solidFill>
                  <a:schemeClr val="accent2"/>
                </a:solidFill>
                <a:latin typeface="Times New Roman" pitchFamily="18" charset="0"/>
                <a:cs typeface="Times New Roman" pitchFamily="18" charset="0"/>
              </a:rPr>
              <a:t>    </a:t>
            </a:r>
            <a:r>
              <a:rPr lang="fr-FR" dirty="0">
                <a:solidFill>
                  <a:schemeClr val="accent2"/>
                </a:solidFill>
                <a:latin typeface="Times New Roman" pitchFamily="18" charset="0"/>
                <a:cs typeface="Times New Roman" pitchFamily="18" charset="0"/>
              </a:rPr>
              <a:t>P</a:t>
            </a:r>
            <a:r>
              <a:rPr lang="bg-BG" dirty="0">
                <a:solidFill>
                  <a:schemeClr val="accent2"/>
                </a:solidFill>
                <a:latin typeface="Times New Roman" pitchFamily="18" charset="0"/>
                <a:cs typeface="Times New Roman" pitchFamily="18" charset="0"/>
              </a:rPr>
              <a:t> = </a:t>
            </a:r>
            <a:r>
              <a:rPr lang="fr-FR" dirty="0">
                <a:solidFill>
                  <a:schemeClr val="accent2"/>
                </a:solidFill>
                <a:latin typeface="Times New Roman" pitchFamily="18" charset="0"/>
                <a:cs typeface="Times New Roman" pitchFamily="18" charset="0"/>
              </a:rPr>
              <a:t>A</a:t>
            </a:r>
            <a:r>
              <a:rPr lang="bg-BG" dirty="0">
                <a:solidFill>
                  <a:schemeClr val="accent2"/>
                </a:solidFill>
                <a:latin typeface="Times New Roman" pitchFamily="18" charset="0"/>
                <a:cs typeface="Times New Roman" pitchFamily="18" charset="0"/>
              </a:rPr>
              <a:t> / </a:t>
            </a:r>
            <a:r>
              <a:rPr lang="fr-FR" dirty="0">
                <a:solidFill>
                  <a:schemeClr val="accent2"/>
                </a:solidFill>
                <a:latin typeface="Times New Roman" pitchFamily="18" charset="0"/>
                <a:cs typeface="Times New Roman" pitchFamily="18" charset="0"/>
              </a:rPr>
              <a:t>t</a:t>
            </a:r>
            <a:r>
              <a:rPr lang="bg-BG" dirty="0">
                <a:solidFill>
                  <a:schemeClr val="accent2"/>
                </a:solidFill>
                <a:latin typeface="Times New Roman" pitchFamily="18" charset="0"/>
                <a:cs typeface="Times New Roman" pitchFamily="18" charset="0"/>
              </a:rPr>
              <a:t> =  </a:t>
            </a:r>
            <a:r>
              <a:rPr lang="fr-FR" dirty="0">
                <a:solidFill>
                  <a:schemeClr val="accent2"/>
                </a:solidFill>
                <a:latin typeface="Times New Roman" pitchFamily="18" charset="0"/>
                <a:cs typeface="Times New Roman" pitchFamily="18" charset="0"/>
              </a:rPr>
              <a:t>F</a:t>
            </a:r>
            <a:r>
              <a:rPr lang="bg-BG" dirty="0">
                <a:solidFill>
                  <a:schemeClr val="accent2"/>
                </a:solidFill>
                <a:latin typeface="Times New Roman" pitchFamily="18" charset="0"/>
                <a:cs typeface="Times New Roman" pitchFamily="18" charset="0"/>
              </a:rPr>
              <a:t>.</a:t>
            </a:r>
            <a:r>
              <a:rPr lang="fr-FR" dirty="0">
                <a:solidFill>
                  <a:schemeClr val="accent2"/>
                </a:solidFill>
                <a:latin typeface="Times New Roman" pitchFamily="18" charset="0"/>
                <a:cs typeface="Times New Roman" pitchFamily="18" charset="0"/>
              </a:rPr>
              <a:t>cos</a:t>
            </a:r>
            <a:r>
              <a:rPr lang="en-US" dirty="0">
                <a:solidFill>
                  <a:schemeClr val="accent2"/>
                </a:solidFill>
                <a:latin typeface="Times New Roman" pitchFamily="18" charset="0"/>
                <a:cs typeface="Times New Roman" pitchFamily="18" charset="0"/>
              </a:rPr>
              <a:t>θ</a:t>
            </a:r>
            <a:r>
              <a:rPr lang="bg-BG" dirty="0">
                <a:solidFill>
                  <a:schemeClr val="accent2"/>
                </a:solidFill>
                <a:latin typeface="Times New Roman" pitchFamily="18" charset="0"/>
                <a:cs typeface="Times New Roman" pitchFamily="18" charset="0"/>
              </a:rPr>
              <a:t>. </a:t>
            </a:r>
            <a:r>
              <a:rPr lang="fr-FR" dirty="0">
                <a:solidFill>
                  <a:schemeClr val="accent2"/>
                </a:solidFill>
                <a:latin typeface="Times New Roman" pitchFamily="18" charset="0"/>
                <a:cs typeface="Times New Roman" pitchFamily="18" charset="0"/>
              </a:rPr>
              <a:t>d</a:t>
            </a:r>
            <a:r>
              <a:rPr lang="bg-BG" dirty="0">
                <a:solidFill>
                  <a:schemeClr val="accent2"/>
                </a:solidFill>
                <a:latin typeface="Times New Roman" pitchFamily="18" charset="0"/>
                <a:cs typeface="Times New Roman" pitchFamily="18" charset="0"/>
              </a:rPr>
              <a:t> /</a:t>
            </a:r>
            <a:r>
              <a:rPr lang="fr-FR" dirty="0">
                <a:solidFill>
                  <a:schemeClr val="accent2"/>
                </a:solidFill>
                <a:latin typeface="Times New Roman" pitchFamily="18" charset="0"/>
                <a:cs typeface="Times New Roman" pitchFamily="18" charset="0"/>
              </a:rPr>
              <a:t> t</a:t>
            </a:r>
            <a:r>
              <a:rPr lang="bg-BG" dirty="0">
                <a:solidFill>
                  <a:schemeClr val="accent2"/>
                </a:solidFill>
                <a:latin typeface="Times New Roman" pitchFamily="18" charset="0"/>
                <a:cs typeface="Times New Roman" pitchFamily="18" charset="0"/>
              </a:rPr>
              <a:t> = </a:t>
            </a:r>
            <a:r>
              <a:rPr lang="fr-FR" i="1" dirty="0">
                <a:solidFill>
                  <a:schemeClr val="accent2"/>
                </a:solidFill>
                <a:latin typeface="Times New Roman" pitchFamily="18" charset="0"/>
                <a:cs typeface="Times New Roman" pitchFamily="18" charset="0"/>
              </a:rPr>
              <a:t>F</a:t>
            </a:r>
            <a:r>
              <a:rPr lang="bg-BG" i="1" dirty="0">
                <a:solidFill>
                  <a:schemeClr val="accent2"/>
                </a:solidFill>
                <a:latin typeface="Times New Roman" pitchFamily="18" charset="0"/>
                <a:cs typeface="Times New Roman" pitchFamily="18" charset="0"/>
              </a:rPr>
              <a:t>. </a:t>
            </a:r>
            <a:r>
              <a:rPr lang="fr-FR" dirty="0">
                <a:solidFill>
                  <a:schemeClr val="accent2"/>
                </a:solidFill>
                <a:latin typeface="Times New Roman" pitchFamily="18" charset="0"/>
                <a:cs typeface="Times New Roman" pitchFamily="18" charset="0"/>
              </a:rPr>
              <a:t>V</a:t>
            </a:r>
            <a:r>
              <a:rPr lang="bg-BG" dirty="0">
                <a:solidFill>
                  <a:schemeClr val="accent2"/>
                </a:solidFill>
                <a:latin typeface="Times New Roman" pitchFamily="18" charset="0"/>
                <a:cs typeface="Times New Roman" pitchFamily="18" charset="0"/>
              </a:rPr>
              <a:t>. </a:t>
            </a:r>
            <a:r>
              <a:rPr lang="fr-FR" dirty="0">
                <a:solidFill>
                  <a:schemeClr val="accent2"/>
                </a:solidFill>
                <a:latin typeface="Times New Roman" pitchFamily="18" charset="0"/>
                <a:cs typeface="Times New Roman" pitchFamily="18" charset="0"/>
              </a:rPr>
              <a:t>cos</a:t>
            </a:r>
            <a:r>
              <a:rPr lang="en-US" dirty="0">
                <a:solidFill>
                  <a:schemeClr val="accent2"/>
                </a:solidFill>
                <a:latin typeface="Times New Roman" pitchFamily="18" charset="0"/>
                <a:cs typeface="Times New Roman" pitchFamily="18" charset="0"/>
              </a:rPr>
              <a:t>θ</a:t>
            </a:r>
            <a:endParaRPr lang="en-US" dirty="0"/>
          </a:p>
        </p:txBody>
      </p:sp>
      <p:sp>
        <p:nvSpPr>
          <p:cNvPr id="23556" name="Rectangle 4"/>
          <p:cNvSpPr>
            <a:spLocks noChangeArrowheads="1"/>
          </p:cNvSpPr>
          <p:nvPr/>
        </p:nvSpPr>
        <p:spPr bwMode="auto">
          <a:xfrm>
            <a:off x="3929058" y="1357298"/>
            <a:ext cx="1214438" cy="461962"/>
          </a:xfrm>
          <a:prstGeom prst="rect">
            <a:avLst/>
          </a:prstGeom>
          <a:noFill/>
          <a:ln w="9525">
            <a:noFill/>
            <a:miter lim="800000"/>
            <a:headEnd/>
            <a:tailEnd/>
          </a:ln>
        </p:spPr>
        <p:txBody>
          <a:bodyPr>
            <a:spAutoFit/>
          </a:bodyPr>
          <a:lstStyle/>
          <a:p>
            <a:r>
              <a:rPr lang="en-US" sz="2400" dirty="0">
                <a:solidFill>
                  <a:srgbClr val="FF0000"/>
                </a:solidFill>
                <a:latin typeface="Times New Roman" pitchFamily="18" charset="0"/>
                <a:cs typeface="Times New Roman" pitchFamily="18" charset="0"/>
              </a:rPr>
              <a:t>P</a:t>
            </a:r>
            <a:r>
              <a:rPr lang="bg-BG" sz="2400" dirty="0">
                <a:solidFill>
                  <a:srgbClr val="FF0000"/>
                </a:solidFill>
                <a:latin typeface="Times New Roman" pitchFamily="18" charset="0"/>
                <a:cs typeface="Times New Roman" pitchFamily="18" charset="0"/>
              </a:rPr>
              <a:t> = </a:t>
            </a:r>
            <a:r>
              <a:rPr lang="en-US" sz="2400" dirty="0">
                <a:solidFill>
                  <a:srgbClr val="FF0000"/>
                </a:solidFill>
                <a:latin typeface="Times New Roman" pitchFamily="18" charset="0"/>
                <a:cs typeface="Times New Roman" pitchFamily="18" charset="0"/>
              </a:rPr>
              <a:t>A/t</a:t>
            </a:r>
            <a:r>
              <a:rPr lang="bg-BG" sz="2400" dirty="0">
                <a:solidFill>
                  <a:srgbClr val="FF0000"/>
                </a:solidFill>
                <a:latin typeface="Times New Roman" pitchFamily="18" charset="0"/>
                <a:cs typeface="Times New Roman" pitchFamily="18" charset="0"/>
              </a:rPr>
              <a:t> </a:t>
            </a:r>
            <a:endParaRPr lang="en-US" sz="2400" dirty="0"/>
          </a:p>
        </p:txBody>
      </p:sp>
      <p:pic>
        <p:nvPicPr>
          <p:cNvPr id="6" name="Picture 5" descr="http://www.manager.bg/sites/default/files/mainimages/1_336.jpg"/>
          <p:cNvPicPr>
            <a:picLocks noChangeAspect="1" noChangeArrowheads="1"/>
          </p:cNvPicPr>
          <p:nvPr/>
        </p:nvPicPr>
        <p:blipFill>
          <a:blip r:embed="rId2" cstate="print"/>
          <a:srcRect/>
          <a:stretch>
            <a:fillRect/>
          </a:stretch>
        </p:blipFill>
        <p:spPr bwMode="auto">
          <a:xfrm>
            <a:off x="8274821" y="0"/>
            <a:ext cx="869179" cy="64291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
          <p:cNvSpPr>
            <a:spLocks noChangeArrowheads="1"/>
          </p:cNvSpPr>
          <p:nvPr/>
        </p:nvSpPr>
        <p:spPr bwMode="auto">
          <a:xfrm>
            <a:off x="214282" y="0"/>
            <a:ext cx="8643998" cy="2554545"/>
          </a:xfrm>
          <a:prstGeom prst="rect">
            <a:avLst/>
          </a:prstGeom>
          <a:noFill/>
          <a:ln w="9525">
            <a:noFill/>
            <a:miter lim="800000"/>
            <a:headEnd/>
            <a:tailEnd/>
          </a:ln>
        </p:spPr>
        <p:txBody>
          <a:bodyPr wrap="square" anchor="ctr">
            <a:spAutoFit/>
          </a:bodyPr>
          <a:lstStyle/>
          <a:p>
            <a:pPr algn="ctr" eaLnBrk="0" hangingPunct="0"/>
            <a:r>
              <a:rPr lang="en-US" sz="2000" i="1" dirty="0">
                <a:solidFill>
                  <a:srgbClr val="FF0000"/>
                </a:solidFill>
                <a:latin typeface="Times New Roman" pitchFamily="18" charset="0"/>
                <a:cs typeface="Times New Roman" pitchFamily="18" charset="0"/>
              </a:rPr>
              <a:t>           3. Def. </a:t>
            </a:r>
            <a:r>
              <a:rPr lang="bg-BG" sz="2000" i="1" dirty="0">
                <a:solidFill>
                  <a:srgbClr val="FF0000"/>
                </a:solidFill>
                <a:latin typeface="Times New Roman" pitchFamily="18" charset="0"/>
                <a:cs typeface="Times New Roman" pitchFamily="18" charset="0"/>
              </a:rPr>
              <a:t>Механичната енергия бива два вида – кинетична и потенциална. </a:t>
            </a:r>
            <a:endParaRPr lang="en-US" sz="2000" i="1" dirty="0">
              <a:solidFill>
                <a:srgbClr val="FF0000"/>
              </a:solidFill>
              <a:latin typeface="Times New Roman" pitchFamily="18" charset="0"/>
              <a:cs typeface="Times New Roman" pitchFamily="18" charset="0"/>
            </a:endParaRPr>
          </a:p>
          <a:p>
            <a:pPr algn="ctr" eaLnBrk="0" hangingPunct="0"/>
            <a:r>
              <a:rPr lang="bg-BG" sz="2000" i="1" dirty="0">
                <a:solidFill>
                  <a:srgbClr val="FF0000"/>
                </a:solidFill>
                <a:latin typeface="Times New Roman" pitchFamily="18" charset="0"/>
                <a:cs typeface="Times New Roman" pitchFamily="18" charset="0"/>
              </a:rPr>
              <a:t>В механиката енергията се дефинира като капацитет за извършване на работа. </a:t>
            </a:r>
            <a:r>
              <a:rPr lang="en-US" sz="2000" i="1" dirty="0">
                <a:solidFill>
                  <a:srgbClr val="FF0000"/>
                </a:solidFill>
                <a:latin typeface="Times New Roman" pitchFamily="18" charset="0"/>
                <a:cs typeface="Times New Roman" pitchFamily="18" charset="0"/>
              </a:rPr>
              <a:t> </a:t>
            </a:r>
            <a:r>
              <a:rPr lang="bg-BG" sz="2000" i="1" dirty="0">
                <a:solidFill>
                  <a:srgbClr val="FF0000"/>
                </a:solidFill>
                <a:latin typeface="Times New Roman" pitchFamily="18" charset="0"/>
                <a:cs typeface="Times New Roman" pitchFamily="18" charset="0"/>
              </a:rPr>
              <a:t>Кинетичната енергия е в резултат на движението, а потенциалната е в резултат на позицията (състоянието) на телата. Кинетична енергия на една механична система е енергията на нейното механично движение.</a:t>
            </a:r>
            <a:r>
              <a:rPr lang="bg-BG" sz="2000" dirty="0">
                <a:latin typeface="Times New Roman" pitchFamily="18" charset="0"/>
                <a:cs typeface="Times New Roman" pitchFamily="18" charset="0"/>
              </a:rPr>
              <a:t> Следователно тяло с маса </a:t>
            </a:r>
            <a:r>
              <a:rPr lang="en-US" sz="2000" dirty="0">
                <a:latin typeface="Times New Roman" pitchFamily="18" charset="0"/>
                <a:cs typeface="Times New Roman" pitchFamily="18" charset="0"/>
              </a:rPr>
              <a:t>m, </a:t>
            </a:r>
            <a:r>
              <a:rPr lang="bg-BG" sz="2000" dirty="0">
                <a:latin typeface="Times New Roman" pitchFamily="18" charset="0"/>
                <a:cs typeface="Times New Roman" pitchFamily="18" charset="0"/>
              </a:rPr>
              <a:t>движещо се със скорост </a:t>
            </a:r>
            <a:r>
              <a:rPr lang="en-US" sz="2000" dirty="0">
                <a:latin typeface="Times New Roman" pitchFamily="18" charset="0"/>
                <a:cs typeface="Times New Roman" pitchFamily="18" charset="0"/>
              </a:rPr>
              <a:t>V, </a:t>
            </a:r>
            <a:r>
              <a:rPr lang="bg-BG" sz="2000" dirty="0">
                <a:latin typeface="Times New Roman" pitchFamily="18" charset="0"/>
                <a:cs typeface="Times New Roman" pitchFamily="18" charset="0"/>
              </a:rPr>
              <a:t>притежава кинетична енергия : </a:t>
            </a:r>
          </a:p>
        </p:txBody>
      </p:sp>
      <p:sp>
        <p:nvSpPr>
          <p:cNvPr id="24579"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4580" name="Picture 1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714744" y="2643182"/>
            <a:ext cx="1431925" cy="642937"/>
          </a:xfrm>
          <a:prstGeom prst="rect">
            <a:avLst/>
          </a:prstGeom>
          <a:noFill/>
          <a:ln w="9525">
            <a:noFill/>
            <a:miter lim="800000"/>
            <a:headEnd/>
            <a:tailEnd/>
          </a:ln>
        </p:spPr>
      </p:pic>
      <p:sp>
        <p:nvSpPr>
          <p:cNvPr id="24581" name="Rectangle 13"/>
          <p:cNvSpPr>
            <a:spLocks noChangeArrowheads="1"/>
          </p:cNvSpPr>
          <p:nvPr/>
        </p:nvSpPr>
        <p:spPr bwMode="auto">
          <a:xfrm>
            <a:off x="0" y="279400"/>
            <a:ext cx="9144000" cy="0"/>
          </a:xfrm>
          <a:prstGeom prst="rect">
            <a:avLst/>
          </a:prstGeom>
          <a:noFill/>
          <a:ln w="9525">
            <a:noFill/>
            <a:miter lim="800000"/>
            <a:headEnd/>
            <a:tailEnd/>
          </a:ln>
        </p:spPr>
        <p:txBody>
          <a:bodyPr wrap="none" anchor="ctr">
            <a:spAutoFit/>
          </a:bodyPr>
          <a:lstStyle/>
          <a:p>
            <a:pPr eaLnBrk="0" hangingPunct="0"/>
            <a:r>
              <a:rPr lang="en-US" sz="1200">
                <a:solidFill>
                  <a:srgbClr val="FF0000"/>
                </a:solidFill>
                <a:cs typeface="Times New Roman" pitchFamily="18" charset="0"/>
              </a:rPr>
              <a:t>     </a:t>
            </a:r>
            <a:endParaRPr lang="en-US"/>
          </a:p>
        </p:txBody>
      </p:sp>
      <p:sp>
        <p:nvSpPr>
          <p:cNvPr id="24582" name="Rectangle 14"/>
          <p:cNvSpPr>
            <a:spLocks noChangeArrowheads="1"/>
          </p:cNvSpPr>
          <p:nvPr/>
        </p:nvSpPr>
        <p:spPr bwMode="auto">
          <a:xfrm>
            <a:off x="0" y="3214686"/>
            <a:ext cx="8923338" cy="1554163"/>
          </a:xfrm>
          <a:prstGeom prst="rect">
            <a:avLst/>
          </a:prstGeom>
          <a:noFill/>
          <a:ln w="9525">
            <a:noFill/>
            <a:miter lim="800000"/>
            <a:headEnd/>
            <a:tailEnd/>
          </a:ln>
        </p:spPr>
        <p:txBody>
          <a:bodyPr anchor="ctr">
            <a:spAutoFit/>
          </a:bodyPr>
          <a:lstStyle/>
          <a:p>
            <a:pPr algn="just" eaLnBrk="0" hangingPunct="0"/>
            <a:r>
              <a:rPr lang="bg-BG" sz="1900" dirty="0">
                <a:latin typeface="Times New Roman" pitchFamily="18" charset="0"/>
                <a:cs typeface="Times New Roman" pitchFamily="18" charset="0"/>
              </a:rPr>
              <a:t>От формулата се вижда, че кинетичната енергия зависи от масата и скоростта </a:t>
            </a:r>
            <a:r>
              <a:rPr lang="en-US" sz="1900" dirty="0">
                <a:latin typeface="Times New Roman" pitchFamily="18" charset="0"/>
                <a:cs typeface="Times New Roman" pitchFamily="18" charset="0"/>
              </a:rPr>
              <a:t> </a:t>
            </a:r>
            <a:r>
              <a:rPr lang="bg-BG" sz="1900" dirty="0">
                <a:latin typeface="Times New Roman" pitchFamily="18" charset="0"/>
                <a:cs typeface="Times New Roman" pitchFamily="18" charset="0"/>
              </a:rPr>
              <a:t>на тялото, т.е. кинетичната енергия на системата е функция на състоянието на движение. </a:t>
            </a:r>
          </a:p>
          <a:p>
            <a:pPr algn="just" eaLnBrk="0" hangingPunct="0"/>
            <a:r>
              <a:rPr lang="bg-BG" sz="1900" dirty="0">
                <a:latin typeface="Times New Roman" pitchFamily="18" charset="0"/>
                <a:cs typeface="Times New Roman" pitchFamily="18" charset="0"/>
              </a:rPr>
              <a:t>	Пример: Кинетичната енергия на куршум с маса </a:t>
            </a:r>
            <a:r>
              <a:rPr lang="en-US" sz="1900" dirty="0">
                <a:latin typeface="Times New Roman" pitchFamily="18" charset="0"/>
                <a:cs typeface="Times New Roman" pitchFamily="18" charset="0"/>
              </a:rPr>
              <a:t>m=</a:t>
            </a:r>
            <a:r>
              <a:rPr lang="bg-BG" sz="1900" dirty="0">
                <a:latin typeface="Times New Roman" pitchFamily="18" charset="0"/>
                <a:cs typeface="Times New Roman" pitchFamily="18" charset="0"/>
              </a:rPr>
              <a:t>40</a:t>
            </a:r>
            <a:r>
              <a:rPr lang="en-US" sz="1900" dirty="0">
                <a:latin typeface="Times New Roman" pitchFamily="18" charset="0"/>
                <a:cs typeface="Times New Roman" pitchFamily="18" charset="0"/>
              </a:rPr>
              <a:t>g (m=0,04 kg, </a:t>
            </a:r>
            <a:r>
              <a:rPr lang="bg-BG" sz="1900" dirty="0">
                <a:latin typeface="Times New Roman" pitchFamily="18" charset="0"/>
                <a:cs typeface="Times New Roman" pitchFamily="18" charset="0"/>
              </a:rPr>
              <a:t>калибър 12/70</a:t>
            </a:r>
            <a:r>
              <a:rPr lang="en-US" sz="1900" dirty="0">
                <a:latin typeface="Times New Roman" pitchFamily="18" charset="0"/>
                <a:cs typeface="Times New Roman" pitchFamily="18" charset="0"/>
              </a:rPr>
              <a:t>) </a:t>
            </a:r>
            <a:r>
              <a:rPr lang="bg-BG" sz="1900" dirty="0">
                <a:latin typeface="Times New Roman" pitchFamily="18" charset="0"/>
                <a:cs typeface="Times New Roman" pitchFamily="18" charset="0"/>
              </a:rPr>
              <a:t>и скорост на движение </a:t>
            </a:r>
            <a:r>
              <a:rPr lang="en-US" sz="1900" dirty="0">
                <a:latin typeface="Times New Roman" pitchFamily="18" charset="0"/>
                <a:cs typeface="Times New Roman" pitchFamily="18" charset="0"/>
              </a:rPr>
              <a:t>V=4</a:t>
            </a:r>
            <a:r>
              <a:rPr lang="bg-BG" sz="1900" dirty="0">
                <a:latin typeface="Times New Roman" pitchFamily="18" charset="0"/>
                <a:cs typeface="Times New Roman" pitchFamily="18" charset="0"/>
              </a:rPr>
              <a:t>5</a:t>
            </a:r>
            <a:r>
              <a:rPr lang="en-US" sz="1900" dirty="0">
                <a:latin typeface="Times New Roman" pitchFamily="18" charset="0"/>
                <a:cs typeface="Times New Roman" pitchFamily="18" charset="0"/>
              </a:rPr>
              <a:t>0 m/s </a:t>
            </a:r>
            <a:r>
              <a:rPr lang="bg-BG" sz="1900" dirty="0">
                <a:latin typeface="Times New Roman" pitchFamily="18" charset="0"/>
                <a:cs typeface="Times New Roman" pitchFamily="18" charset="0"/>
              </a:rPr>
              <a:t>() се изчислява чрез формулата:</a:t>
            </a:r>
          </a:p>
        </p:txBody>
      </p:sp>
      <p:sp>
        <p:nvSpPr>
          <p:cNvPr id="2458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24584" name="Picture 1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14612" y="4857760"/>
            <a:ext cx="3500437" cy="581025"/>
          </a:xfrm>
          <a:prstGeom prst="rect">
            <a:avLst/>
          </a:prstGeom>
          <a:noFill/>
          <a:ln w="9525">
            <a:noFill/>
            <a:miter lim="800000"/>
            <a:headEnd/>
            <a:tailEnd/>
          </a:ln>
        </p:spPr>
      </p:pic>
      <p:sp>
        <p:nvSpPr>
          <p:cNvPr id="24585" name="Rectangle 17"/>
          <p:cNvSpPr>
            <a:spLocks noChangeArrowheads="1"/>
          </p:cNvSpPr>
          <p:nvPr/>
        </p:nvSpPr>
        <p:spPr bwMode="auto">
          <a:xfrm>
            <a:off x="0" y="819150"/>
            <a:ext cx="9144000" cy="0"/>
          </a:xfrm>
          <a:prstGeom prst="rect">
            <a:avLst/>
          </a:prstGeom>
          <a:noFill/>
          <a:ln w="9525">
            <a:noFill/>
            <a:miter lim="800000"/>
            <a:headEnd/>
            <a:tailEnd/>
          </a:ln>
        </p:spPr>
        <p:txBody>
          <a:bodyPr wrap="none" anchor="ctr">
            <a:spAutoFit/>
          </a:bodyPr>
          <a:lstStyle/>
          <a:p>
            <a:pPr eaLnBrk="0" hangingPunct="0"/>
            <a:endParaRPr lang="en-US"/>
          </a:p>
        </p:txBody>
      </p:sp>
      <p:pic>
        <p:nvPicPr>
          <p:cNvPr id="24586" name="Picture 1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43174" y="6143644"/>
            <a:ext cx="3438525" cy="571500"/>
          </a:xfrm>
          <a:prstGeom prst="rect">
            <a:avLst/>
          </a:prstGeom>
          <a:noFill/>
          <a:ln w="9525">
            <a:noFill/>
            <a:miter lim="800000"/>
            <a:headEnd/>
            <a:tailEnd/>
          </a:ln>
        </p:spPr>
      </p:pic>
      <p:sp>
        <p:nvSpPr>
          <p:cNvPr id="24587" name="Rectangle 22"/>
          <p:cNvSpPr>
            <a:spLocks noChangeArrowheads="1"/>
          </p:cNvSpPr>
          <p:nvPr/>
        </p:nvSpPr>
        <p:spPr bwMode="auto">
          <a:xfrm>
            <a:off x="0" y="99695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24588" name="Rectangle 24"/>
          <p:cNvSpPr>
            <a:spLocks noChangeArrowheads="1"/>
          </p:cNvSpPr>
          <p:nvPr/>
        </p:nvSpPr>
        <p:spPr bwMode="auto">
          <a:xfrm>
            <a:off x="285720" y="5429264"/>
            <a:ext cx="8110537" cy="708025"/>
          </a:xfrm>
          <a:prstGeom prst="rect">
            <a:avLst/>
          </a:prstGeom>
          <a:noFill/>
          <a:ln w="9525">
            <a:noFill/>
            <a:miter lim="800000"/>
            <a:headEnd/>
            <a:tailEnd/>
          </a:ln>
        </p:spPr>
        <p:txBody>
          <a:bodyPr wrap="none" anchor="ctr">
            <a:spAutoFit/>
          </a:bodyPr>
          <a:lstStyle/>
          <a:p>
            <a:pPr eaLnBrk="0" hangingPunct="0"/>
            <a:r>
              <a:rPr lang="bg-BG" sz="2000" dirty="0">
                <a:latin typeface="Times New Roman" pitchFamily="18" charset="0"/>
                <a:cs typeface="Times New Roman" pitchFamily="18" charset="0"/>
              </a:rPr>
              <a:t>Същата кинетична енергия от </a:t>
            </a:r>
            <a:r>
              <a:rPr lang="en-US" sz="2000" dirty="0">
                <a:latin typeface="Times New Roman" pitchFamily="18" charset="0"/>
                <a:cs typeface="Times New Roman" pitchFamily="18" charset="0"/>
              </a:rPr>
              <a:t>4050J </a:t>
            </a:r>
            <a:r>
              <a:rPr lang="bg-BG" sz="2000" dirty="0">
                <a:latin typeface="Times New Roman" pitchFamily="18" charset="0"/>
                <a:cs typeface="Times New Roman" pitchFamily="18" charset="0"/>
              </a:rPr>
              <a:t>притежава и спортист с маса 60 </a:t>
            </a:r>
            <a:r>
              <a:rPr lang="en-US" sz="2000" dirty="0">
                <a:latin typeface="Times New Roman" pitchFamily="18" charset="0"/>
                <a:cs typeface="Times New Roman" pitchFamily="18" charset="0"/>
              </a:rPr>
              <a:t>kg, </a:t>
            </a:r>
            <a:endParaRPr lang="bg-BG" sz="2000" dirty="0">
              <a:latin typeface="Times New Roman" pitchFamily="18" charset="0"/>
              <a:cs typeface="Times New Roman" pitchFamily="18" charset="0"/>
            </a:endParaRPr>
          </a:p>
          <a:p>
            <a:pPr eaLnBrk="0" hangingPunct="0"/>
            <a:r>
              <a:rPr lang="bg-BG" sz="2000" dirty="0">
                <a:latin typeface="Times New Roman" pitchFamily="18" charset="0"/>
                <a:cs typeface="Times New Roman" pitchFamily="18" charset="0"/>
              </a:rPr>
              <a:t>бягащ със скорост от 11,62 </a:t>
            </a:r>
            <a:r>
              <a:rPr lang="en-US" sz="2000" dirty="0">
                <a:latin typeface="Times New Roman" pitchFamily="18" charset="0"/>
                <a:cs typeface="Times New Roman" pitchFamily="18" charset="0"/>
              </a:rPr>
              <a:t>m/s (41,83 km/h):</a:t>
            </a:r>
            <a:endParaRPr lang="bg-BG" sz="2000" dirty="0">
              <a:latin typeface="Times New Roman" pitchFamily="18" charset="0"/>
              <a:cs typeface="Times New Roman" pitchFamily="18" charset="0"/>
            </a:endParaRPr>
          </a:p>
        </p:txBody>
      </p:sp>
      <p:pic>
        <p:nvPicPr>
          <p:cNvPr id="15" name="Picture 14" descr="http://www.manager.bg/sites/default/files/mainimages/1_336.jpg"/>
          <p:cNvPicPr>
            <a:picLocks noChangeAspect="1" noChangeArrowheads="1"/>
          </p:cNvPicPr>
          <p:nvPr/>
        </p:nvPicPr>
        <p:blipFill>
          <a:blip r:embed="rId5" cstate="print"/>
          <a:srcRect/>
          <a:stretch>
            <a:fillRect/>
          </a:stretch>
        </p:blipFill>
        <p:spPr bwMode="auto">
          <a:xfrm>
            <a:off x="8274821" y="0"/>
            <a:ext cx="869179" cy="64291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0" y="642918"/>
            <a:ext cx="9205913" cy="1384300"/>
          </a:xfrm>
          <a:prstGeom prst="rect">
            <a:avLst/>
          </a:prstGeom>
          <a:noFill/>
          <a:ln w="9525">
            <a:noFill/>
            <a:miter lim="800000"/>
            <a:headEnd/>
            <a:tailEnd/>
          </a:ln>
        </p:spPr>
        <p:txBody>
          <a:bodyPr anchor="ctr">
            <a:spAutoFit/>
          </a:bodyPr>
          <a:lstStyle/>
          <a:p>
            <a:pPr eaLnBrk="0" hangingPunct="0"/>
            <a:r>
              <a:rPr lang="en-US" sz="2000" dirty="0">
                <a:latin typeface="Times New Roman" pitchFamily="18" charset="0"/>
                <a:cs typeface="Times New Roman" pitchFamily="18" charset="0"/>
              </a:rPr>
              <a:t>	</a:t>
            </a:r>
            <a:r>
              <a:rPr lang="en-US" sz="2000" i="1" dirty="0" smtClean="0">
                <a:solidFill>
                  <a:srgbClr val="FF0000"/>
                </a:solidFill>
                <a:latin typeface="Times New Roman" pitchFamily="18" charset="0"/>
                <a:cs typeface="Times New Roman" pitchFamily="18" charset="0"/>
              </a:rPr>
              <a:t>Def. </a:t>
            </a:r>
            <a:r>
              <a:rPr lang="bg-BG" sz="2000" i="1" dirty="0" smtClean="0">
                <a:solidFill>
                  <a:srgbClr val="FF0000"/>
                </a:solidFill>
                <a:latin typeface="Times New Roman" pitchFamily="18" charset="0"/>
                <a:cs typeface="Times New Roman" pitchFamily="18" charset="0"/>
              </a:rPr>
              <a:t>Потенциална </a:t>
            </a:r>
            <a:r>
              <a:rPr lang="bg-BG" sz="2000" i="1" dirty="0">
                <a:solidFill>
                  <a:srgbClr val="FF0000"/>
                </a:solidFill>
                <a:latin typeface="Times New Roman" pitchFamily="18" charset="0"/>
                <a:cs typeface="Times New Roman" pitchFamily="18" charset="0"/>
              </a:rPr>
              <a:t>енергия  (</a:t>
            </a:r>
            <a:r>
              <a:rPr lang="en-US" sz="2000" i="1" dirty="0" smtClean="0">
                <a:solidFill>
                  <a:srgbClr val="FF0000"/>
                </a:solidFill>
                <a:latin typeface="Times New Roman" pitchFamily="18" charset="0"/>
                <a:cs typeface="Times New Roman" pitchFamily="18" charset="0"/>
              </a:rPr>
              <a:t>E</a:t>
            </a:r>
            <a:r>
              <a:rPr lang="bg-BG" sz="2000" i="1" dirty="0" smtClean="0">
                <a:solidFill>
                  <a:srgbClr val="FF0000"/>
                </a:solidFill>
                <a:latin typeface="Times New Roman" pitchFamily="18" charset="0"/>
                <a:cs typeface="Times New Roman" pitchFamily="18" charset="0"/>
              </a:rPr>
              <a:t>п) </a:t>
            </a:r>
            <a:r>
              <a:rPr lang="bg-BG" sz="2000" i="1" dirty="0">
                <a:solidFill>
                  <a:srgbClr val="FF0000"/>
                </a:solidFill>
                <a:latin typeface="Times New Roman" pitchFamily="18" charset="0"/>
                <a:cs typeface="Times New Roman" pitchFamily="18" charset="0"/>
              </a:rPr>
              <a:t>е компонентата на механичната енергия на едно тяло, която се дължи на положението му спрямо земната повърхност. Зависи от теглото на тялото (</a:t>
            </a:r>
            <a:r>
              <a:rPr lang="en-GB" sz="2000" i="1" dirty="0">
                <a:solidFill>
                  <a:srgbClr val="FF0000"/>
                </a:solidFill>
                <a:latin typeface="Times New Roman" pitchFamily="18" charset="0"/>
                <a:cs typeface="Times New Roman" pitchFamily="18" charset="0"/>
              </a:rPr>
              <a:t>m</a:t>
            </a:r>
            <a:r>
              <a:rPr lang="bg-BG" sz="2000" i="1" dirty="0">
                <a:solidFill>
                  <a:srgbClr val="FF0000"/>
                </a:solidFill>
                <a:latin typeface="Times New Roman" pitchFamily="18" charset="0"/>
                <a:cs typeface="Times New Roman" pitchFamily="18" charset="0"/>
              </a:rPr>
              <a:t>.</a:t>
            </a:r>
            <a:r>
              <a:rPr lang="en-GB" sz="2000" i="1" dirty="0">
                <a:solidFill>
                  <a:srgbClr val="FF0000"/>
                </a:solidFill>
                <a:latin typeface="Times New Roman" pitchFamily="18" charset="0"/>
                <a:cs typeface="Times New Roman" pitchFamily="18" charset="0"/>
              </a:rPr>
              <a:t>g</a:t>
            </a:r>
            <a:r>
              <a:rPr lang="bg-BG" sz="2000" i="1" dirty="0">
                <a:solidFill>
                  <a:srgbClr val="FF0000"/>
                </a:solidFill>
                <a:latin typeface="Times New Roman" pitchFamily="18" charset="0"/>
                <a:cs typeface="Times New Roman" pitchFamily="18" charset="0"/>
              </a:rPr>
              <a:t> ) и височината </a:t>
            </a:r>
            <a:r>
              <a:rPr lang="en-US" sz="2000" i="1" dirty="0">
                <a:solidFill>
                  <a:srgbClr val="FF0000"/>
                </a:solidFill>
                <a:latin typeface="Times New Roman" pitchFamily="18" charset="0"/>
                <a:cs typeface="Times New Roman" pitchFamily="18" charset="0"/>
              </a:rPr>
              <a:t>h</a:t>
            </a:r>
            <a:r>
              <a:rPr lang="bg-BG" sz="2000" i="1" dirty="0">
                <a:solidFill>
                  <a:srgbClr val="FF0000"/>
                </a:solidFill>
                <a:latin typeface="Times New Roman" pitchFamily="18" charset="0"/>
                <a:cs typeface="Times New Roman" pitchFamily="18" charset="0"/>
              </a:rPr>
              <a:t>, на която е </a:t>
            </a:r>
            <a:r>
              <a:rPr lang="bg-BG" sz="2000" i="1" dirty="0" smtClean="0">
                <a:solidFill>
                  <a:srgbClr val="FF0000"/>
                </a:solidFill>
                <a:latin typeface="Times New Roman" pitchFamily="18" charset="0"/>
                <a:cs typeface="Times New Roman" pitchFamily="18" charset="0"/>
              </a:rPr>
              <a:t>повдигнато:</a:t>
            </a:r>
            <a:endParaRPr lang="bg-BG" sz="2000" i="1" dirty="0">
              <a:solidFill>
                <a:srgbClr val="FF0000"/>
              </a:solidFill>
              <a:latin typeface="Times New Roman" pitchFamily="18" charset="0"/>
              <a:cs typeface="Times New Roman" pitchFamily="18" charset="0"/>
            </a:endParaRPr>
          </a:p>
          <a:p>
            <a:pPr eaLnBrk="0" hangingPunct="0"/>
            <a:r>
              <a:rPr lang="bg-BG" sz="2400" dirty="0">
                <a:latin typeface="Times New Roman" pitchFamily="18" charset="0"/>
                <a:cs typeface="Times New Roman" pitchFamily="18" charset="0"/>
              </a:rPr>
              <a:t>                                                </a:t>
            </a:r>
            <a:r>
              <a:rPr lang="bg-BG" sz="2400" dirty="0" err="1" smtClean="0">
                <a:solidFill>
                  <a:srgbClr val="FF0000"/>
                </a:solidFill>
                <a:latin typeface="Times New Roman" pitchFamily="18" charset="0"/>
                <a:cs typeface="Times New Roman" pitchFamily="18" charset="0"/>
              </a:rPr>
              <a:t>Е</a:t>
            </a:r>
            <a:r>
              <a:rPr lang="bg-BG" sz="2400" baseline="-30000" dirty="0" err="1">
                <a:solidFill>
                  <a:srgbClr val="FF0000"/>
                </a:solidFill>
                <a:latin typeface="Times New Roman" pitchFamily="18" charset="0"/>
                <a:cs typeface="Times New Roman" pitchFamily="18" charset="0"/>
              </a:rPr>
              <a:t>п</a:t>
            </a:r>
            <a:r>
              <a:rPr lang="bg-BG" sz="2400" dirty="0" smtClean="0">
                <a:solidFill>
                  <a:srgbClr val="FF0000"/>
                </a:solidFill>
                <a:latin typeface="Times New Roman" pitchFamily="18" charset="0"/>
                <a:cs typeface="Times New Roman" pitchFamily="18" charset="0"/>
              </a:rPr>
              <a:t> </a:t>
            </a:r>
            <a:r>
              <a:rPr lang="bg-BG" sz="2400" dirty="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m</a:t>
            </a:r>
            <a:r>
              <a:rPr lang="bg-BG" sz="2400" dirty="0">
                <a:solidFill>
                  <a:srgbClr val="FF0000"/>
                </a:solidFill>
                <a:latin typeface="Times New Roman" pitchFamily="18" charset="0"/>
                <a:cs typeface="Times New Roman" pitchFamily="18" charset="0"/>
              </a:rPr>
              <a:t> . </a:t>
            </a:r>
            <a:r>
              <a:rPr lang="en-US" sz="2400" dirty="0">
                <a:solidFill>
                  <a:srgbClr val="FF0000"/>
                </a:solidFill>
                <a:latin typeface="Times New Roman" pitchFamily="18" charset="0"/>
                <a:cs typeface="Times New Roman" pitchFamily="18" charset="0"/>
              </a:rPr>
              <a:t>g</a:t>
            </a:r>
            <a:r>
              <a:rPr lang="bg-BG" sz="2400" dirty="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h</a:t>
            </a:r>
          </a:p>
        </p:txBody>
      </p:sp>
      <p:sp>
        <p:nvSpPr>
          <p:cNvPr id="25603" name="Rectangle 5"/>
          <p:cNvSpPr>
            <a:spLocks noChangeArrowheads="1"/>
          </p:cNvSpPr>
          <p:nvPr/>
        </p:nvSpPr>
        <p:spPr bwMode="auto">
          <a:xfrm>
            <a:off x="500034" y="4786322"/>
            <a:ext cx="8072437" cy="1323975"/>
          </a:xfrm>
          <a:prstGeom prst="rect">
            <a:avLst/>
          </a:prstGeom>
          <a:noFill/>
          <a:ln w="9525">
            <a:noFill/>
            <a:miter lim="800000"/>
            <a:headEnd/>
            <a:tailEnd/>
          </a:ln>
        </p:spPr>
        <p:txBody>
          <a:bodyPr>
            <a:spAutoFit/>
          </a:bodyPr>
          <a:lstStyle/>
          <a:p>
            <a:r>
              <a:rPr lang="bg-BG" sz="2000" dirty="0">
                <a:latin typeface="Times New Roman" pitchFamily="18" charset="0"/>
                <a:cs typeface="Times New Roman" pitchFamily="18" charset="0"/>
              </a:rPr>
              <a:t>Тяло, което се е деформирало под действието на сила, също притежава потенциална енергия зависеща от еластичните сили </a:t>
            </a:r>
            <a:endParaRPr lang="en-US" sz="2000" dirty="0">
              <a:latin typeface="Times New Roman" pitchFamily="18" charset="0"/>
              <a:cs typeface="Times New Roman" pitchFamily="18" charset="0"/>
            </a:endParaRPr>
          </a:p>
          <a:p>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A</a:t>
            </a:r>
            <a:r>
              <a:rPr lang="en-US" sz="2000" baseline="-25000" dirty="0" err="1">
                <a:solidFill>
                  <a:srgbClr val="FF0000"/>
                </a:solidFill>
                <a:latin typeface="Times New Roman" pitchFamily="18" charset="0"/>
                <a:cs typeface="Times New Roman" pitchFamily="18" charset="0"/>
              </a:rPr>
              <a:t>el</a:t>
            </a:r>
            <a:r>
              <a:rPr lang="ru-RU" sz="2000" baseline="-25000" dirty="0">
                <a:solidFill>
                  <a:srgbClr val="FF0000"/>
                </a:solidFill>
                <a:latin typeface="Times New Roman" pitchFamily="18" charset="0"/>
                <a:cs typeface="Times New Roman" pitchFamily="18" charset="0"/>
              </a:rPr>
              <a:t> </a:t>
            </a:r>
            <a:r>
              <a:rPr lang="ru-RU" sz="2000" dirty="0">
                <a:solidFill>
                  <a:srgbClr val="FF0000"/>
                </a:solidFill>
                <a:latin typeface="Times New Roman" pitchFamily="18" charset="0"/>
                <a:cs typeface="Times New Roman" pitchFamily="18" charset="0"/>
              </a:rPr>
              <a:t>= ½ </a:t>
            </a:r>
            <a:r>
              <a:rPr lang="en-US" sz="2000" dirty="0" err="1">
                <a:solidFill>
                  <a:srgbClr val="FF0000"/>
                </a:solidFill>
                <a:latin typeface="Times New Roman" pitchFamily="18" charset="0"/>
                <a:cs typeface="Times New Roman" pitchFamily="18" charset="0"/>
              </a:rPr>
              <a:t>kΔL</a:t>
            </a:r>
            <a:r>
              <a:rPr lang="ru-RU" sz="2000" baseline="30000" dirty="0">
                <a:solidFill>
                  <a:srgbClr val="FF0000"/>
                </a:solidFill>
                <a:latin typeface="Times New Roman" pitchFamily="18" charset="0"/>
                <a:cs typeface="Times New Roman" pitchFamily="18" charset="0"/>
              </a:rPr>
              <a:t>2</a:t>
            </a:r>
            <a:r>
              <a:rPr lang="ru-RU" sz="2000" dirty="0">
                <a:solidFill>
                  <a:srgbClr val="FF0000"/>
                </a:solidFill>
                <a:latin typeface="Times New Roman" pitchFamily="18" charset="0"/>
                <a:cs typeface="Times New Roman" pitchFamily="18" charset="0"/>
              </a:rPr>
              <a:t>,</a:t>
            </a:r>
            <a:r>
              <a:rPr lang="ru-RU" sz="2000"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k </a:t>
            </a:r>
            <a:r>
              <a:rPr lang="bg-BG" sz="2000" dirty="0">
                <a:latin typeface="Times New Roman" pitchFamily="18" charset="0"/>
                <a:cs typeface="Times New Roman" pitchFamily="18" charset="0"/>
              </a:rPr>
              <a:t> е константа зависеща от материала, </a:t>
            </a:r>
            <a:r>
              <a:rPr lang="en-US" sz="2000" dirty="0">
                <a:latin typeface="Times New Roman" pitchFamily="18" charset="0"/>
                <a:cs typeface="Times New Roman" pitchFamily="18" charset="0"/>
              </a:rPr>
              <a:t> ΔL</a:t>
            </a:r>
            <a:r>
              <a:rPr lang="bg-BG" sz="2000" dirty="0">
                <a:latin typeface="Times New Roman" pitchFamily="18" charset="0"/>
                <a:cs typeface="Times New Roman" pitchFamily="18" charset="0"/>
              </a:rPr>
              <a:t>  е степента на деформация</a:t>
            </a:r>
            <a:r>
              <a:rPr lang="en-US" sz="2000" dirty="0">
                <a:latin typeface="Times New Roman" pitchFamily="18" charset="0"/>
                <a:cs typeface="Times New Roman" pitchFamily="18" charset="0"/>
              </a:rPr>
              <a:t>.</a:t>
            </a:r>
            <a:endParaRPr lang="bg-BG" sz="2000" dirty="0">
              <a:latin typeface="Times New Roman" pitchFamily="18" charset="0"/>
              <a:cs typeface="Times New Roman" pitchFamily="18" charset="0"/>
            </a:endParaRPr>
          </a:p>
        </p:txBody>
      </p:sp>
      <p:pic>
        <p:nvPicPr>
          <p:cNvPr id="25604" name="Picture 5" descr="G:\Биомеханика Лекции\Фигури за лекции\potenc e.bmp"/>
          <p:cNvPicPr>
            <a:picLocks noChangeAspect="1" noChangeArrowheads="1"/>
          </p:cNvPicPr>
          <p:nvPr/>
        </p:nvPicPr>
        <p:blipFill>
          <a:blip r:embed="rId2"/>
          <a:srcRect/>
          <a:stretch>
            <a:fillRect/>
          </a:stretch>
        </p:blipFill>
        <p:spPr bwMode="auto">
          <a:xfrm>
            <a:off x="3286116" y="2214554"/>
            <a:ext cx="2424113" cy="2138363"/>
          </a:xfrm>
          <a:prstGeom prst="rect">
            <a:avLst/>
          </a:prstGeom>
          <a:noFill/>
          <a:ln w="9525">
            <a:noFill/>
            <a:miter lim="800000"/>
            <a:headEnd/>
            <a:tailEnd/>
          </a:ln>
        </p:spPr>
      </p:pic>
      <p:pic>
        <p:nvPicPr>
          <p:cNvPr id="6" name="Picture 5" descr="http://www.manager.bg/sites/default/files/mainimages/1_336.jpg"/>
          <p:cNvPicPr>
            <a:picLocks noChangeAspect="1" noChangeArrowheads="1"/>
          </p:cNvPicPr>
          <p:nvPr/>
        </p:nvPicPr>
        <p:blipFill>
          <a:blip r:embed="rId3" cstate="print"/>
          <a:srcRect/>
          <a:stretch>
            <a:fillRect/>
          </a:stretch>
        </p:blipFill>
        <p:spPr bwMode="auto">
          <a:xfrm>
            <a:off x="8274821" y="0"/>
            <a:ext cx="869179" cy="64291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285750" y="830899"/>
            <a:ext cx="8572500" cy="5416868"/>
          </a:xfrm>
          <a:prstGeom prst="rect">
            <a:avLst/>
          </a:prstGeom>
          <a:noFill/>
          <a:ln w="9525">
            <a:noFill/>
            <a:miter lim="800000"/>
            <a:headEnd/>
            <a:tailEnd/>
          </a:ln>
        </p:spPr>
        <p:txBody>
          <a:bodyPr anchor="ctr">
            <a:spAutoFit/>
          </a:bodyPr>
          <a:lstStyle/>
          <a:p>
            <a:pPr indent="450850" algn="ctr" eaLnBrk="0" hangingPunct="0"/>
            <a:r>
              <a:rPr lang="ru-RU" sz="2800" b="1" dirty="0">
                <a:latin typeface="Times New Roman" pitchFamily="18" charset="0"/>
                <a:cs typeface="Times New Roman" pitchFamily="18" charset="0"/>
              </a:rPr>
              <a:t>Сила на триене</a:t>
            </a:r>
            <a:endParaRPr lang="bg-BG" sz="2800" dirty="0">
              <a:latin typeface="Times New Roman" pitchFamily="18" charset="0"/>
              <a:cs typeface="Times New Roman" pitchFamily="18" charset="0"/>
            </a:endParaRPr>
          </a:p>
          <a:p>
            <a:pPr indent="450850" algn="just" eaLnBrk="0" hangingPunct="0"/>
            <a:endParaRPr lang="en-US" dirty="0">
              <a:solidFill>
                <a:srgbClr val="FF0000"/>
              </a:solidFill>
              <a:latin typeface="Times New Roman" pitchFamily="18" charset="0"/>
              <a:cs typeface="Times New Roman" pitchFamily="18" charset="0"/>
            </a:endParaRPr>
          </a:p>
          <a:p>
            <a:pPr indent="450850" algn="just" eaLnBrk="0" hangingPunct="0"/>
            <a:r>
              <a:rPr lang="en-US" sz="2400" i="1" dirty="0">
                <a:solidFill>
                  <a:srgbClr val="FF0000"/>
                </a:solidFill>
                <a:latin typeface="Times New Roman" pitchFamily="18" charset="0"/>
                <a:cs typeface="Times New Roman" pitchFamily="18" charset="0"/>
              </a:rPr>
              <a:t>Def. </a:t>
            </a:r>
            <a:r>
              <a:rPr lang="bg-BG" sz="2400" i="1" dirty="0">
                <a:solidFill>
                  <a:srgbClr val="FF0000"/>
                </a:solidFill>
                <a:latin typeface="Times New Roman" pitchFamily="18" charset="0"/>
                <a:cs typeface="Times New Roman" pitchFamily="18" charset="0"/>
              </a:rPr>
              <a:t>Силата, която се противопоставя на всяко реално движение се нарича сила на триене.</a:t>
            </a:r>
          </a:p>
          <a:p>
            <a:pPr indent="450850" algn="just" eaLnBrk="0" hangingPunct="0"/>
            <a:r>
              <a:rPr lang="bg-BG" dirty="0">
                <a:latin typeface="Times New Roman" pitchFamily="18" charset="0"/>
                <a:cs typeface="Times New Roman" pitchFamily="18" charset="0"/>
              </a:rPr>
              <a:t>Има множество експерименти в литературата, целящи да определят големината на силата на триене при реални житейски ситуации. Както и да се изследват свойствата на тази сила и източникът ѝ</a:t>
            </a:r>
            <a:r>
              <a:rPr lang="en-US" dirty="0">
                <a:latin typeface="Times New Roman" pitchFamily="18" charset="0"/>
                <a:cs typeface="Times New Roman" pitchFamily="18" charset="0"/>
              </a:rPr>
              <a:t> [</a:t>
            </a:r>
            <a:r>
              <a:rPr lang="bg-BG" dirty="0">
                <a:latin typeface="Times New Roman" pitchFamily="18" charset="0"/>
                <a:cs typeface="Times New Roman" pitchFamily="18" charset="0"/>
              </a:rPr>
              <a:t>Фулър, 1988</a:t>
            </a:r>
            <a:r>
              <a:rPr lang="en-US" dirty="0">
                <a:latin typeface="Times New Roman" pitchFamily="18" charset="0"/>
                <a:cs typeface="Times New Roman" pitchFamily="18" charset="0"/>
              </a:rPr>
              <a:t>]</a:t>
            </a:r>
            <a:r>
              <a:rPr lang="bg-BG" dirty="0">
                <a:latin typeface="Times New Roman" pitchFamily="18" charset="0"/>
                <a:cs typeface="Times New Roman" pitchFamily="18" charset="0"/>
              </a:rPr>
              <a:t>.</a:t>
            </a:r>
          </a:p>
          <a:p>
            <a:pPr indent="450850" algn="just" eaLnBrk="0" hangingPunct="0"/>
            <a:r>
              <a:rPr lang="bg-BG" dirty="0">
                <a:latin typeface="Times New Roman" pitchFamily="18" charset="0"/>
                <a:cs typeface="Times New Roman" pitchFamily="18" charset="0"/>
              </a:rPr>
              <a:t>Нека да разгледаме случая, при който имаме плъзгане на една повърхност по друга. Някои от променливите, които могат да се променят при плъзгането са различните видове повърхности (кожа, метал, дърво, лед), състояние на тези повърхности (грапавост), допирна площ (ефективна контактна площ) и скорост. В резултат може да се установи, че:</a:t>
            </a:r>
          </a:p>
          <a:p>
            <a:pPr indent="450850" algn="just" eaLnBrk="0" hangingPunct="0"/>
            <a:r>
              <a:rPr lang="bg-BG" dirty="0">
                <a:latin typeface="Times New Roman" pitchFamily="18" charset="0"/>
                <a:cs typeface="Times New Roman" pitchFamily="18" charset="0"/>
              </a:rPr>
              <a:t>1) Силата на триене зависи от силите, с които се притискат повърхностите една към друга</a:t>
            </a:r>
          </a:p>
          <a:p>
            <a:pPr indent="450850" algn="just" eaLnBrk="0" hangingPunct="0"/>
            <a:r>
              <a:rPr lang="bg-BG" dirty="0">
                <a:latin typeface="Times New Roman" pitchFamily="18" charset="0"/>
                <a:cs typeface="Times New Roman" pitchFamily="18" charset="0"/>
              </a:rPr>
              <a:t>2) Силата на триене не зависи от контактната площ (само при липса на плъзгане)</a:t>
            </a:r>
          </a:p>
          <a:p>
            <a:pPr indent="450850" algn="just" eaLnBrk="0" hangingPunct="0"/>
            <a:r>
              <a:rPr lang="bg-BG" dirty="0">
                <a:latin typeface="Times New Roman" pitchFamily="18" charset="0"/>
                <a:cs typeface="Times New Roman" pitchFamily="18" charset="0"/>
              </a:rPr>
              <a:t>3) Силата на триене не зависи от скоростта (при малки скорости)</a:t>
            </a:r>
          </a:p>
          <a:p>
            <a:pPr indent="450850" algn="just" eaLnBrk="0" hangingPunct="0"/>
            <a:r>
              <a:rPr lang="bg-BG" dirty="0">
                <a:latin typeface="Times New Roman" pitchFamily="18" charset="0"/>
                <a:cs typeface="Times New Roman" pitchFamily="18" charset="0"/>
              </a:rPr>
              <a:t>4) Силата на триене зависи от типа на допиращите се повърхности</a:t>
            </a:r>
          </a:p>
          <a:p>
            <a:pPr indent="450850" algn="just" eaLnBrk="0" hangingPunct="0"/>
            <a:r>
              <a:rPr lang="bg-BG" dirty="0">
                <a:latin typeface="Times New Roman" pitchFamily="18" charset="0"/>
                <a:cs typeface="Times New Roman" pitchFamily="18" charset="0"/>
              </a:rPr>
              <a:t>5) Силата на триене зависи от състоянието на допиращите се повърхности</a:t>
            </a:r>
          </a:p>
        </p:txBody>
      </p:sp>
      <p:pic>
        <p:nvPicPr>
          <p:cNvPr id="3" name="Picture 2" descr="&amp;Ncy;&amp;acy;&amp;tscy;&amp;icy;&amp;ocy;&amp;ncy;&amp;acy;&amp;lcy;&amp;ncy;&amp;acy; &amp;Scy;&amp;pcy;&amp;ocy;&amp;rcy;&amp;tcy;&amp;ncy;&amp;acy; &amp;Acy;&amp;kcy;&amp;acy;&amp;dcy;&amp;iecy;&amp;mcy;&amp;icy;&amp;yacy; (&amp;Ncy;&amp;Scy;&amp;Acy;) &quot;&amp;Vcy;&amp;acy;&amp;scy;&amp;icy;&amp;lcy; &amp;Lcy;&amp;iecy;&amp;vcy;&amp;scy;&amp;kcy;&amp;icy;&quot;"/>
          <p:cNvPicPr>
            <a:picLocks noChangeAspect="1" noChangeArrowheads="1"/>
          </p:cNvPicPr>
          <p:nvPr/>
        </p:nvPicPr>
        <p:blipFill>
          <a:blip r:embed="rId2"/>
          <a:srcRect/>
          <a:stretch>
            <a:fillRect/>
          </a:stretch>
        </p:blipFill>
        <p:spPr bwMode="auto">
          <a:xfrm>
            <a:off x="0" y="0"/>
            <a:ext cx="714348" cy="809594"/>
          </a:xfrm>
          <a:prstGeom prst="rect">
            <a:avLst/>
          </a:prstGeom>
          <a:noFill/>
          <a:ln w="9525">
            <a:noFill/>
            <a:miter lim="800000"/>
            <a:headEnd/>
            <a:tailEnd/>
          </a:ln>
        </p:spPr>
      </p:pic>
      <p:pic>
        <p:nvPicPr>
          <p:cNvPr id="4" name="Picture 3" descr="http://www.manager.bg/sites/default/files/mainimages/1_336.jpg"/>
          <p:cNvPicPr>
            <a:picLocks noChangeAspect="1" noChangeArrowheads="1"/>
          </p:cNvPicPr>
          <p:nvPr/>
        </p:nvPicPr>
        <p:blipFill>
          <a:blip r:embed="rId3" cstate="print"/>
          <a:srcRect/>
          <a:stretch>
            <a:fillRect/>
          </a:stretch>
        </p:blipFill>
        <p:spPr bwMode="auto">
          <a:xfrm>
            <a:off x="8274821" y="0"/>
            <a:ext cx="869179" cy="64291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786182" y="1928802"/>
            <a:ext cx="1365250" cy="357188"/>
          </a:xfrm>
          <a:prstGeom prst="rect">
            <a:avLst/>
          </a:prstGeom>
          <a:noFill/>
          <a:ln w="9525">
            <a:noFill/>
            <a:miter lim="800000"/>
            <a:headEnd/>
            <a:tailEnd/>
          </a:ln>
        </p:spPr>
      </p:pic>
      <p:sp>
        <p:nvSpPr>
          <p:cNvPr id="28675" name="Rectangle 4"/>
          <p:cNvSpPr>
            <a:spLocks noChangeArrowheads="1"/>
          </p:cNvSpPr>
          <p:nvPr/>
        </p:nvSpPr>
        <p:spPr bwMode="auto">
          <a:xfrm>
            <a:off x="103157" y="273048"/>
            <a:ext cx="8826500" cy="1323439"/>
          </a:xfrm>
          <a:prstGeom prst="rect">
            <a:avLst/>
          </a:prstGeom>
          <a:noFill/>
          <a:ln w="9525">
            <a:noFill/>
            <a:miter lim="800000"/>
            <a:headEnd/>
            <a:tailEnd/>
          </a:ln>
        </p:spPr>
        <p:txBody>
          <a:bodyPr anchor="ctr">
            <a:spAutoFit/>
          </a:bodyPr>
          <a:lstStyle/>
          <a:p>
            <a:pPr indent="450850" algn="ctr" eaLnBrk="0" hangingPunct="0"/>
            <a:r>
              <a:rPr lang="bg-BG" sz="2000" dirty="0">
                <a:latin typeface="Times New Roman" pitchFamily="18" charset="0"/>
                <a:cs typeface="Times New Roman" pitchFamily="18" charset="0"/>
              </a:rPr>
              <a:t>За да се обяснят тези наблюдения трябва да се каже, </a:t>
            </a:r>
          </a:p>
          <a:p>
            <a:pPr indent="450850" algn="ctr" eaLnBrk="0" hangingPunct="0"/>
            <a:r>
              <a:rPr lang="bg-BG" sz="2000" dirty="0">
                <a:latin typeface="Times New Roman" pitchFamily="18" charset="0"/>
                <a:cs typeface="Times New Roman" pitchFamily="18" charset="0"/>
              </a:rPr>
              <a:t>че съществува триене при покой (статично триене) </a:t>
            </a:r>
          </a:p>
          <a:p>
            <a:pPr indent="450850" algn="just" eaLnBrk="0" hangingPunct="0"/>
            <a:r>
              <a:rPr lang="bg-BG" sz="2000" dirty="0">
                <a:latin typeface="Times New Roman" pitchFamily="18" charset="0"/>
                <a:cs typeface="Times New Roman" pitchFamily="18" charset="0"/>
              </a:rPr>
              <a:t>и триене при плъзгане. Математически силата на триене при покой се изразява чрез формулата:</a:t>
            </a:r>
            <a:endParaRPr lang="bg-BG" dirty="0"/>
          </a:p>
        </p:txBody>
      </p:sp>
      <p:sp>
        <p:nvSpPr>
          <p:cNvPr id="28676" name="Rectangle 7"/>
          <p:cNvSpPr>
            <a:spLocks noChangeArrowheads="1"/>
          </p:cNvSpPr>
          <p:nvPr/>
        </p:nvSpPr>
        <p:spPr bwMode="auto">
          <a:xfrm>
            <a:off x="214282" y="2132273"/>
            <a:ext cx="8715375" cy="1323439"/>
          </a:xfrm>
          <a:prstGeom prst="rect">
            <a:avLst/>
          </a:prstGeom>
          <a:noFill/>
          <a:ln w="9525">
            <a:noFill/>
            <a:miter lim="800000"/>
            <a:headEnd/>
            <a:tailEnd/>
          </a:ln>
        </p:spPr>
        <p:txBody>
          <a:bodyPr anchor="ctr">
            <a:spAutoFit/>
          </a:bodyPr>
          <a:lstStyle/>
          <a:p>
            <a:pPr indent="450850" algn="just" eaLnBrk="0" hangingPunct="0"/>
            <a:r>
              <a:rPr lang="en-US" sz="2000" i="1" dirty="0">
                <a:solidFill>
                  <a:srgbClr val="FF0000"/>
                </a:solidFill>
                <a:latin typeface="Times New Roman" pitchFamily="18" charset="0"/>
                <a:cs typeface="Times New Roman" pitchFamily="18" charset="0"/>
              </a:rPr>
              <a:t>Def.</a:t>
            </a:r>
            <a:r>
              <a:rPr lang="en-US" sz="2000" dirty="0">
                <a:solidFill>
                  <a:srgbClr val="FF0000"/>
                </a:solidFill>
                <a:latin typeface="Times New Roman" pitchFamily="18" charset="0"/>
                <a:cs typeface="Times New Roman" pitchFamily="18" charset="0"/>
              </a:rPr>
              <a:t> </a:t>
            </a:r>
            <a:r>
              <a:rPr lang="bg-BG" sz="2000" dirty="0">
                <a:solidFill>
                  <a:srgbClr val="FF0000"/>
                </a:solidFill>
                <a:latin typeface="Times New Roman" pitchFamily="18" charset="0"/>
                <a:cs typeface="Times New Roman" pitchFamily="18" charset="0"/>
              </a:rPr>
              <a:t>Статичната сила на триене (при покой, без плъзгане между двете повърхности) </a:t>
            </a:r>
            <a:r>
              <a:rPr lang="en-US" sz="2000" dirty="0">
                <a:solidFill>
                  <a:srgbClr val="FF0000"/>
                </a:solidFill>
                <a:latin typeface="Times New Roman" pitchFamily="18" charset="0"/>
                <a:cs typeface="Times New Roman" pitchFamily="18" charset="0"/>
              </a:rPr>
              <a:t>F</a:t>
            </a:r>
            <a:r>
              <a:rPr lang="bg-BG" sz="2000" dirty="0" err="1">
                <a:solidFill>
                  <a:srgbClr val="FF0000"/>
                </a:solidFill>
                <a:latin typeface="Times New Roman" pitchFamily="18" charset="0"/>
                <a:cs typeface="Times New Roman" pitchFamily="18" charset="0"/>
              </a:rPr>
              <a:t>ст</a:t>
            </a:r>
            <a:r>
              <a:rPr lang="bg-BG" sz="2000" dirty="0">
                <a:solidFill>
                  <a:srgbClr val="FF0000"/>
                </a:solidFill>
                <a:latin typeface="Times New Roman" pitchFamily="18" charset="0"/>
                <a:cs typeface="Times New Roman" pitchFamily="18" charset="0"/>
              </a:rPr>
              <a:t> зависи от коефициентът на статично триене (</a:t>
            </a:r>
            <a:r>
              <a:rPr lang="en-US" sz="2000" dirty="0">
                <a:solidFill>
                  <a:srgbClr val="FF0000"/>
                </a:solidFill>
                <a:latin typeface="Times New Roman" pitchFamily="18" charset="0"/>
                <a:cs typeface="Times New Roman" pitchFamily="18" charset="0"/>
              </a:rPr>
              <a:t>k</a:t>
            </a:r>
            <a:r>
              <a:rPr lang="bg-BG" sz="2000" baseline="-25000" dirty="0" err="1">
                <a:solidFill>
                  <a:srgbClr val="FF0000"/>
                </a:solidFill>
                <a:latin typeface="Times New Roman" pitchFamily="18" charset="0"/>
                <a:cs typeface="Times New Roman" pitchFamily="18" charset="0"/>
              </a:rPr>
              <a:t>ст</a:t>
            </a:r>
            <a:r>
              <a:rPr lang="bg-BG" sz="2000" dirty="0">
                <a:solidFill>
                  <a:srgbClr val="FF0000"/>
                </a:solidFill>
                <a:latin typeface="Times New Roman" pitchFamily="18" charset="0"/>
                <a:cs typeface="Times New Roman" pitchFamily="18" charset="0"/>
              </a:rPr>
              <a:t>) и нормалния натиск </a:t>
            </a:r>
            <a:r>
              <a:rPr lang="en-US" sz="2000" dirty="0">
                <a:solidFill>
                  <a:srgbClr val="FF0000"/>
                </a:solidFill>
                <a:latin typeface="Times New Roman" pitchFamily="18" charset="0"/>
                <a:cs typeface="Times New Roman" pitchFamily="18" charset="0"/>
              </a:rPr>
              <a:t>N</a:t>
            </a:r>
            <a:r>
              <a:rPr lang="bg-BG" sz="2000" dirty="0">
                <a:solidFill>
                  <a:srgbClr val="FF0000"/>
                </a:solidFill>
                <a:latin typeface="Times New Roman" pitchFamily="18" charset="0"/>
                <a:cs typeface="Times New Roman" pitchFamily="18" charset="0"/>
              </a:rPr>
              <a:t> (това е силата, перпендикулярна на повърхността, която притиска двете повърхности една към друга).</a:t>
            </a:r>
          </a:p>
        </p:txBody>
      </p:sp>
      <p:pic>
        <p:nvPicPr>
          <p:cNvPr id="28677" name="Picture 15"/>
          <p:cNvPicPr>
            <a:picLocks noChangeAspect="1" noChangeArrowheads="1"/>
          </p:cNvPicPr>
          <p:nvPr/>
        </p:nvPicPr>
        <p:blipFill>
          <a:blip r:embed="rId3"/>
          <a:srcRect/>
          <a:stretch>
            <a:fillRect/>
          </a:stretch>
        </p:blipFill>
        <p:spPr bwMode="auto">
          <a:xfrm>
            <a:off x="214282" y="3546899"/>
            <a:ext cx="8669337" cy="3286125"/>
          </a:xfrm>
          <a:prstGeom prst="rect">
            <a:avLst/>
          </a:prstGeom>
          <a:noFill/>
          <a:ln w="9525">
            <a:noFill/>
            <a:miter lim="800000"/>
            <a:headEnd/>
            <a:tailEnd/>
          </a:ln>
        </p:spPr>
      </p:pic>
      <p:pic>
        <p:nvPicPr>
          <p:cNvPr id="6" name="Picture 5" descr="&amp;Ncy;&amp;acy;&amp;tscy;&amp;icy;&amp;ocy;&amp;ncy;&amp;acy;&amp;lcy;&amp;ncy;&amp;acy; &amp;Scy;&amp;pcy;&amp;ocy;&amp;rcy;&amp;tcy;&amp;ncy;&amp;acy; &amp;Acy;&amp;kcy;&amp;acy;&amp;dcy;&amp;iecy;&amp;mcy;&amp;icy;&amp;yacy; (&amp;Ncy;&amp;Scy;&amp;Acy;) &quot;&amp;Vcy;&amp;acy;&amp;scy;&amp;icy;&amp;lcy; &amp;Lcy;&amp;iecy;&amp;vcy;&amp;scy;&amp;kcy;&amp;icy;&quot;"/>
          <p:cNvPicPr>
            <a:picLocks noChangeAspect="1" noChangeArrowheads="1"/>
          </p:cNvPicPr>
          <p:nvPr/>
        </p:nvPicPr>
        <p:blipFill>
          <a:blip r:embed="rId4"/>
          <a:srcRect/>
          <a:stretch>
            <a:fillRect/>
          </a:stretch>
        </p:blipFill>
        <p:spPr bwMode="auto">
          <a:xfrm>
            <a:off x="0" y="0"/>
            <a:ext cx="714348" cy="809594"/>
          </a:xfrm>
          <a:prstGeom prst="rect">
            <a:avLst/>
          </a:prstGeom>
          <a:noFill/>
          <a:ln w="9525">
            <a:noFill/>
            <a:miter lim="800000"/>
            <a:headEnd/>
            <a:tailEnd/>
          </a:ln>
        </p:spPr>
      </p:pic>
      <p:pic>
        <p:nvPicPr>
          <p:cNvPr id="7" name="Picture 6" descr="http://www.manager.bg/sites/default/files/mainimages/1_336.jpg"/>
          <p:cNvPicPr>
            <a:picLocks noChangeAspect="1" noChangeArrowheads="1"/>
          </p:cNvPicPr>
          <p:nvPr/>
        </p:nvPicPr>
        <p:blipFill>
          <a:blip r:embed="rId5" cstate="print"/>
          <a:srcRect/>
          <a:stretch>
            <a:fillRect/>
          </a:stretch>
        </p:blipFill>
        <p:spPr bwMode="auto">
          <a:xfrm>
            <a:off x="8274821" y="0"/>
            <a:ext cx="869179" cy="64291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0" y="1143000"/>
            <a:ext cx="9113838" cy="3222104"/>
          </a:xfrm>
          <a:prstGeom prst="rect">
            <a:avLst/>
          </a:prstGeom>
          <a:noFill/>
          <a:ln w="9525">
            <a:noFill/>
            <a:miter lim="800000"/>
            <a:headEnd/>
            <a:tailEnd/>
          </a:ln>
        </p:spPr>
      </p:pic>
      <p:pic>
        <p:nvPicPr>
          <p:cNvPr id="3" name="Picture 2" descr="&amp;Ncy;&amp;acy;&amp;tscy;&amp;icy;&amp;ocy;&amp;ncy;&amp;acy;&amp;lcy;&amp;ncy;&amp;acy; &amp;Scy;&amp;pcy;&amp;ocy;&amp;rcy;&amp;tcy;&amp;ncy;&amp;acy; &amp;Acy;&amp;kcy;&amp;acy;&amp;dcy;&amp;iecy;&amp;mcy;&amp;icy;&amp;yacy; (&amp;Ncy;&amp;Scy;&amp;Acy;) &quot;&amp;Vcy;&amp;acy;&amp;scy;&amp;icy;&amp;lcy; &amp;Lcy;&amp;iecy;&amp;vcy;&amp;scy;&amp;kcy;&amp;icy;&quot;"/>
          <p:cNvPicPr>
            <a:picLocks noChangeAspect="1" noChangeArrowheads="1"/>
          </p:cNvPicPr>
          <p:nvPr/>
        </p:nvPicPr>
        <p:blipFill>
          <a:blip r:embed="rId3"/>
          <a:srcRect/>
          <a:stretch>
            <a:fillRect/>
          </a:stretch>
        </p:blipFill>
        <p:spPr bwMode="auto">
          <a:xfrm>
            <a:off x="0" y="0"/>
            <a:ext cx="714348" cy="809594"/>
          </a:xfrm>
          <a:prstGeom prst="rect">
            <a:avLst/>
          </a:prstGeom>
          <a:noFill/>
          <a:ln w="9525">
            <a:noFill/>
            <a:miter lim="800000"/>
            <a:headEnd/>
            <a:tailEnd/>
          </a:ln>
        </p:spPr>
      </p:pic>
      <p:pic>
        <p:nvPicPr>
          <p:cNvPr id="4" name="Picture 3" descr="http://www.manager.bg/sites/default/files/mainimages/1_336.jpg"/>
          <p:cNvPicPr>
            <a:picLocks noChangeAspect="1" noChangeArrowheads="1"/>
          </p:cNvPicPr>
          <p:nvPr/>
        </p:nvPicPr>
        <p:blipFill>
          <a:blip r:embed="rId4" cstate="print"/>
          <a:srcRect/>
          <a:stretch>
            <a:fillRect/>
          </a:stretch>
        </p:blipFill>
        <p:spPr bwMode="auto">
          <a:xfrm>
            <a:off x="8274821" y="0"/>
            <a:ext cx="869179" cy="64291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2954</TotalTime>
  <Words>1290</Words>
  <Application>Microsoft Office PowerPoint</Application>
  <PresentationFormat>Презентация на цял екран (4:3)</PresentationFormat>
  <Paragraphs>150</Paragraphs>
  <Slides>25</Slides>
  <Notes>6</Notes>
  <HiddenSlides>0</HiddenSlides>
  <MMClips>0</MMClips>
  <ScaleCrop>false</ScaleCrop>
  <HeadingPairs>
    <vt:vector size="8" baseType="variant">
      <vt:variant>
        <vt:lpstr>Използвани шрифтове</vt:lpstr>
      </vt:variant>
      <vt:variant>
        <vt:i4>4</vt:i4>
      </vt:variant>
      <vt:variant>
        <vt:lpstr>Тема</vt:lpstr>
      </vt:variant>
      <vt:variant>
        <vt:i4>1</vt:i4>
      </vt:variant>
      <vt:variant>
        <vt:lpstr>Вградени OLE сървъри</vt:lpstr>
      </vt:variant>
      <vt:variant>
        <vt:i4>1</vt:i4>
      </vt:variant>
      <vt:variant>
        <vt:lpstr>Заглавия на слайдовете</vt:lpstr>
      </vt:variant>
      <vt:variant>
        <vt:i4>25</vt:i4>
      </vt:variant>
    </vt:vector>
  </HeadingPairs>
  <TitlesOfParts>
    <vt:vector size="31" baseType="lpstr">
      <vt:lpstr>AR PL SungtiL GB</vt:lpstr>
      <vt:lpstr>Arial</vt:lpstr>
      <vt:lpstr>Calibri</vt:lpstr>
      <vt:lpstr>Times New Roman</vt:lpstr>
      <vt:lpstr>Default Design</vt:lpstr>
      <vt:lpstr>Photo Editor Photo</vt:lpstr>
      <vt:lpstr>Енергетични характеристики. Сили на триене. Сили на съпротивление на  средата. Ефект на Магнус.  </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vector>
  </TitlesOfParts>
  <Company>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ot</dc:creator>
  <cp:lastModifiedBy>Потребител на Windows</cp:lastModifiedBy>
  <cp:revision>220</cp:revision>
  <dcterms:created xsi:type="dcterms:W3CDTF">2010-10-06T18:12:44Z</dcterms:created>
  <dcterms:modified xsi:type="dcterms:W3CDTF">2026-01-20T10:11:03Z</dcterms:modified>
</cp:coreProperties>
</file>