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27" r:id="rId3"/>
    <p:sldId id="371" r:id="rId4"/>
    <p:sldId id="372" r:id="rId5"/>
    <p:sldId id="330" r:id="rId6"/>
    <p:sldId id="364" r:id="rId7"/>
    <p:sldId id="365" r:id="rId8"/>
    <p:sldId id="298" r:id="rId9"/>
    <p:sldId id="307" r:id="rId10"/>
    <p:sldId id="299" r:id="rId11"/>
    <p:sldId id="306" r:id="rId12"/>
    <p:sldId id="300" r:id="rId13"/>
    <p:sldId id="373" r:id="rId14"/>
    <p:sldId id="374" r:id="rId15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 MIRCHEV" initials="IM" lastIdx="1" clrIdx="0">
    <p:extLst>
      <p:ext uri="{19B8F6BF-5375-455C-9EA6-DF929625EA0E}">
        <p15:presenceInfo xmlns:p15="http://schemas.microsoft.com/office/powerpoint/2012/main" userId="IVAN MIRCHE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E7B72-6036-42E0-91B8-011760CFE3D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486A1-4431-46A6-99EA-75827E7B03B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CE10D-CF1A-4727-BD41-5A963C1D969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DB760-8C00-47EC-896F-9B664CAC2317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1CBD7-4CE1-4F0E-BBD1-12A8FBCEE6B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4C5A1-5D1D-4339-B0A4-DC3B1BE4C912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4300A-E0AD-4751-BA59-0536E5F7A4A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0812A-1CDB-4601-86A8-3D8EECD71A70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1C1CD-4840-4B40-8E77-7220DEF33D5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E26BB-24CD-43F8-A43D-6C09417FBF6E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12685-6B55-4BA8-B3DB-516539E7F347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E9068-59C5-426D-80D0-46D7F8C96579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769DE-6978-4580-90DA-847B2423A152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D1835-2042-4160-AC4E-4311BF0310A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bg-BG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/>
              <a:t>Click to edit Master text styles</a:t>
            </a:r>
          </a:p>
          <a:p>
            <a:pPr lvl="1"/>
            <a:r>
              <a:rPr lang="bg-BG"/>
              <a:t>Second level</a:t>
            </a:r>
          </a:p>
          <a:p>
            <a:pPr lvl="2"/>
            <a:r>
              <a:rPr lang="bg-BG"/>
              <a:t>Third level</a:t>
            </a:r>
          </a:p>
          <a:p>
            <a:pPr lvl="3"/>
            <a:r>
              <a:rPr lang="bg-BG"/>
              <a:t>Fourth level</a:t>
            </a:r>
          </a:p>
          <a:p>
            <a:pPr lvl="4"/>
            <a:r>
              <a:rPr lang="bg-BG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28449C-9EE3-45A4-888A-6A387938864B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oleObject" Target="../embeddings/oleObject2.bin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1571612"/>
            <a:ext cx="7704138" cy="3457575"/>
          </a:xfrm>
        </p:spPr>
        <p:txBody>
          <a:bodyPr/>
          <a:lstStyle/>
          <a:p>
            <a:r>
              <a:rPr lang="bg-BG" sz="4000" dirty="0">
                <a:latin typeface="Times New Roman" pitchFamily="18" charset="0"/>
                <a:cs typeface="Times New Roman" pitchFamily="18" charset="0"/>
              </a:rPr>
              <a:t>Сили на еластична деформация.</a:t>
            </a:r>
            <a:br>
              <a:rPr lang="bg-BG" sz="4000" dirty="0">
                <a:latin typeface="Times New Roman" pitchFamily="18" charset="0"/>
                <a:cs typeface="Times New Roman" pitchFamily="18" charset="0"/>
              </a:rPr>
            </a:br>
            <a:r>
              <a:rPr lang="bg-BG" sz="4000" dirty="0">
                <a:latin typeface="Times New Roman" pitchFamily="18" charset="0"/>
                <a:cs typeface="Times New Roman" pitchFamily="18" charset="0"/>
              </a:rPr>
              <a:t>Методи за определяне на  ОЦТ.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9031" y="0"/>
            <a:ext cx="1834969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OCT raz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15888"/>
            <a:ext cx="7416800" cy="664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623210" y="6398568"/>
            <a:ext cx="77959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449263" algn="ctr"/>
            <a:r>
              <a:rPr lang="ru-RU" sz="2400" dirty="0">
                <a:latin typeface="Times New Roman" pitchFamily="18" charset="0"/>
              </a:rPr>
              <a:t>Фиг. Положение на ОЦТ при </a:t>
            </a:r>
            <a:r>
              <a:rPr lang="ru-RU" sz="2400" dirty="0" err="1">
                <a:latin typeface="Times New Roman" pitchFamily="18" charset="0"/>
              </a:rPr>
              <a:t>различни</a:t>
            </a:r>
            <a:r>
              <a:rPr lang="ru-RU" sz="2400" dirty="0">
                <a:latin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</a:rPr>
              <a:t>пози</a:t>
            </a:r>
            <a:r>
              <a:rPr lang="ru-RU" sz="2400" dirty="0">
                <a:latin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</a:rPr>
              <a:t>тялото</a:t>
            </a:r>
            <a:r>
              <a:rPr lang="ru-RU" sz="2400" dirty="0">
                <a:latin typeface="Times New Roman" pitchFamily="18" charset="0"/>
              </a:rPr>
              <a:t>.</a:t>
            </a:r>
          </a:p>
        </p:txBody>
      </p: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42910" cy="72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71400" y="0"/>
            <a:ext cx="77260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FBE05E0-8ED6-4CB1-8CB1-B8E89899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03113"/>
            <a:ext cx="8229600" cy="1143000"/>
          </a:xfrm>
        </p:spPr>
        <p:txBody>
          <a:bodyPr/>
          <a:lstStyle/>
          <a:p>
            <a:r>
              <a:rPr lang="bg-B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Аналитичен метод за определяне на ОЦТ на телата.</a:t>
            </a:r>
          </a:p>
        </p:txBody>
      </p: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>
            <a:extLst>
              <a:ext uri="{FF2B5EF4-FFF2-40B4-BE49-F238E27FC236}">
                <a16:creationId xmlns:a16="http://schemas.microsoft.com/office/drawing/2014/main" id="{D279AFA7-581B-4D75-B975-2E46875B40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2910" cy="72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>
            <a:extLst>
              <a:ext uri="{FF2B5EF4-FFF2-40B4-BE49-F238E27FC236}">
                <a16:creationId xmlns:a16="http://schemas.microsoft.com/office/drawing/2014/main" id="{62D9BE6B-97F2-4B8C-946A-F5E963861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1400" y="0"/>
            <a:ext cx="77260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326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642909" y="149080"/>
            <a:ext cx="799785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449263" eaLnBrk="0" hangingPunct="0"/>
            <a:r>
              <a:rPr lang="ru-RU" sz="2000" b="1" dirty="0">
                <a:latin typeface="Times New Roman" pitchFamily="18" charset="0"/>
              </a:rPr>
              <a:t>Аналитичният метод</a:t>
            </a:r>
            <a:r>
              <a:rPr lang="ru-RU" sz="2000" dirty="0">
                <a:latin typeface="Times New Roman" pitchFamily="18" charset="0"/>
              </a:rPr>
              <a:t> се основава на правилото за събиране на успоредни сили, в случая силите на тежестта на отделните 14 </a:t>
            </a:r>
            <a:r>
              <a:rPr lang="bg-BG" sz="2000" dirty="0">
                <a:latin typeface="Times New Roman" pitchFamily="18" charset="0"/>
              </a:rPr>
              <a:t>сегмента на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човешкото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тяло</a:t>
            </a:r>
            <a:r>
              <a:rPr lang="ru-RU" sz="2000" dirty="0">
                <a:latin typeface="Times New Roman" pitchFamily="18" charset="0"/>
              </a:rPr>
              <a:t> и </a:t>
            </a:r>
            <a:r>
              <a:rPr lang="ru-RU" sz="2000" dirty="0" err="1">
                <a:latin typeface="Times New Roman" pitchFamily="18" charset="0"/>
              </a:rPr>
              <a:t>техните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моменти</a:t>
            </a:r>
            <a:r>
              <a:rPr lang="ru-RU" sz="2000" dirty="0">
                <a:latin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0" y="1176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bg-BG"/>
          </a:p>
        </p:txBody>
      </p:sp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0" y="1412875"/>
          <a:ext cx="3455988" cy="496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r:id="rId3" imgW="3266667" imgH="4676190" progId="">
                  <p:embed/>
                </p:oleObj>
              </mc:Choice>
              <mc:Fallback>
                <p:oleObj r:id="rId3" imgW="3266667" imgH="4676190" progId="">
                  <p:embed/>
                  <p:pic>
                    <p:nvPicPr>
                      <p:cNvPr id="573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12875"/>
                        <a:ext cx="3455988" cy="4968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3298825" y="1332380"/>
            <a:ext cx="55883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449263" eaLnBrk="0" hangingPunct="0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Действието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силите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относно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минаваща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</a:endParaRPr>
          </a:p>
          <a:p>
            <a:pPr indent="449263" eaLnBrk="0" hangingPunct="0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през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определя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уравнението</a:t>
            </a:r>
            <a:endParaRPr lang="en-US" sz="2000" dirty="0">
              <a:latin typeface="Times New Roman" pitchFamily="18" charset="0"/>
            </a:endParaRPr>
          </a:p>
          <a:p>
            <a:pPr indent="449263" eaLnBrk="0" hangingPunct="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dirty="0">
              <a:latin typeface="Times New Roman" pitchFamily="18" charset="0"/>
            </a:endParaRPr>
          </a:p>
          <a:p>
            <a:pPr indent="449263" eaLnBrk="0" hangingPunct="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000" dirty="0">
              <a:latin typeface="Times New Roman" pitchFamily="18" charset="0"/>
            </a:endParaRPr>
          </a:p>
          <a:p>
            <a:pPr indent="449263" eaLnBrk="0" hangingPunct="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= 0,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откъдето</a:t>
            </a:r>
            <a:endParaRPr lang="en-US" sz="2000" dirty="0">
              <a:latin typeface="Times New Roman" pitchFamily="18" charset="0"/>
            </a:endParaRPr>
          </a:p>
          <a:p>
            <a:pPr indent="449263" eaLnBrk="0" hangingPunct="0"/>
            <a:r>
              <a:rPr lang="ru-RU" sz="2000" dirty="0">
                <a:cs typeface="Times New Roman" pitchFamily="18" charset="0"/>
              </a:rPr>
              <a:t>	</a:t>
            </a:r>
            <a:endParaRPr lang="ru-RU" sz="2000" dirty="0"/>
          </a:p>
        </p:txBody>
      </p:sp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3708400" y="3141663"/>
          <a:ext cx="4932363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2374900" imgH="431800" progId="Equation.3">
                  <p:embed/>
                </p:oleObj>
              </mc:Choice>
              <mc:Fallback>
                <p:oleObj name="Equation" r:id="rId5" imgW="2374900" imgH="431800" progId="Equation.3">
                  <p:embed/>
                  <p:pic>
                    <p:nvPicPr>
                      <p:cNvPr id="573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141663"/>
                        <a:ext cx="4932363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3059113" y="3860800"/>
            <a:ext cx="5919787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just" eaLnBrk="0" hangingPunct="0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стойностите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силите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рамена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aseline="-300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известни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да се определи 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рамото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резултантната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сила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спрямо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същата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успоредните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силите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тежестите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отделните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части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определянето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определя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линията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ОЦТ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системата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определяне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положението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ОЦТ е необходимо да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известни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частните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центрове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тежестта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масите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отделните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части. </a:t>
            </a:r>
            <a:endParaRPr lang="ru-RU" sz="2000" dirty="0">
              <a:latin typeface="Times New Roman" pitchFamily="18" charset="0"/>
            </a:endParaRPr>
          </a:p>
        </p:txBody>
      </p:sp>
      <p:pic>
        <p:nvPicPr>
          <p:cNvPr id="8" name="Picture 7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642910" cy="72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501090" y="0"/>
            <a:ext cx="642910" cy="47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250825" y="180975"/>
            <a:ext cx="8626475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Def.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Определянето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на ОЦТ чрез 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аналитич</a:t>
            </a:r>
            <a:r>
              <a:rPr kumimoji="0" lang="bg-BG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ен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метод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се извършва по следния алгоритъм: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A.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Определяне на частни центрове на тежестта (ЧЦТ) на отделните звена на кинематичната верига на определена спортна поза (най-често се работи на фото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или видеоизображение).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1.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По външни анатомични ориентири нанасяме проекциите на ставните ценрове.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2.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Съединяваме центровете с прави линии – надлъжни оси.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3.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Измерваме дължината на надлъжната ос в мм за всяка част поотделно и я умножаваме със съответния коефициент на пропорционалност – (К). Полученото разстояние в мм нанасяме от проксималния към дисталния край по надлъжната ос и получаваме положението на ЧЦТ.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ЧЦТ на глава и ръка нанасяме направо по външни анатомични ориентири.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4" name="Picture 3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71400" y="0"/>
            <a:ext cx="77260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42058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321455" y="184666"/>
            <a:ext cx="8653463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Б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Определяне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общия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център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тежестта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(ОЦТ).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1.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Включваме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позите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от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снимката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в равнинна двумерна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координатна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система.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2.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Определяме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и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Y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координатите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всеки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ЧЦТ в мм и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получените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резултати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нанасяме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в таблица.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3.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Намираме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произведенията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*∆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и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Y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*∆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за всяка част от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тялото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и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получените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резултати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нанасяме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в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съответните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графи на таблица.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Сумираме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ги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поотделно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и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получаваме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Sx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и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Sy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координатите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на ОЦТ в мм,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които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нанасяме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по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съответните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оси на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координатната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система.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Издигаме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перпендикуляри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и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пресечната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им точка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определя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местоположението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на ОЦТ.</a:t>
            </a: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При </a:t>
            </a:r>
            <a:r>
              <a:rPr kumimoji="0" lang="ru-RU" sz="24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изпълнение</a:t>
            </a:r>
            <a:r>
              <a:rPr kumimoji="0" lang="ru-RU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на </a:t>
            </a:r>
            <a:r>
              <a:rPr kumimoji="0" lang="ru-RU" sz="24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упражнението</a:t>
            </a:r>
            <a:r>
              <a:rPr kumimoji="0" lang="ru-RU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”</a:t>
            </a:r>
            <a:r>
              <a:rPr kumimoji="0" lang="ru-RU" sz="24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Аналитичен</a:t>
            </a:r>
            <a:r>
              <a:rPr kumimoji="0" lang="ru-RU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метод за </a:t>
            </a:r>
            <a:r>
              <a:rPr kumimoji="0" lang="ru-RU" sz="24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определяне</a:t>
            </a:r>
            <a:r>
              <a:rPr kumimoji="0" lang="ru-RU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на ОЦТ’’ </a:t>
            </a:r>
            <a:r>
              <a:rPr kumimoji="0" lang="bg-BG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ще се разбере какви са реалните стойности на всички гореспоменати коефициенти и таблични параметри.</a:t>
            </a:r>
            <a:endParaRPr kumimoji="0" lang="en-US" sz="24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4" name="Picture 3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71400" y="0"/>
            <a:ext cx="77260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6387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0" y="357166"/>
            <a:ext cx="9144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Сили на еластична деформация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От гледна точка на механиката телата са или деформируеми или </a:t>
            </a:r>
            <a:r>
              <a:rPr lang="ru-RU" sz="2000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твърди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нееластични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). </a:t>
            </a:r>
            <a:r>
              <a:rPr lang="en-U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</a:t>
            </a:r>
            <a:r>
              <a:rPr lang="en-US" sz="20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Тялото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деформируемо ако променя формата и геометричните си размери под въздействие на приложената сила.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След прекратяване на действието на силата деформируемото тяло възстановява своята форма, ако е абсолютно еластично,  или запазва деформацията до известна степен, ако е реално еластично.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Твърдото тяло не се деформира под въздействието на сила до определена стойност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зависеща от материала изграждащ тялото. Размерите и формата му се запазват постоянни, т.е. разстоянието между две произволни точки от тялото не се променя. Понятието твърдо тяло е идеализирано понятие, защото всички известни материали са недеформируеми до определена граница и се деформират под въздействието на сила</a:t>
            </a:r>
            <a:r>
              <a:rPr lang="en-U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надвишаваща прага на деформируемост.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23850" y="5949950"/>
            <a:ext cx="7993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936625" y="6491287"/>
            <a:ext cx="8207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chemeClr val="accent2"/>
                </a:solidFill>
              </a:rPr>
              <a:t>	Твърдо тяло  </a:t>
            </a:r>
            <a:r>
              <a:rPr lang="ru-RU" dirty="0"/>
              <a:t>                  </a:t>
            </a:r>
            <a:r>
              <a:rPr lang="ru-RU" dirty="0">
                <a:solidFill>
                  <a:schemeClr val="accent2"/>
                </a:solidFill>
              </a:rPr>
              <a:t>Деформируемо тяло</a:t>
            </a:r>
            <a:r>
              <a:rPr lang="bg-BG" dirty="0"/>
              <a:t> </a:t>
            </a:r>
          </a:p>
        </p:txBody>
      </p:sp>
      <p:pic>
        <p:nvPicPr>
          <p:cNvPr id="6" name="Picture 5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14348" cy="80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 descr="Дълги, къси и плоски кости – всички 206 са ни необходими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4572008"/>
            <a:ext cx="1795475" cy="1923723"/>
          </a:xfrm>
          <a:prstGeom prst="rect">
            <a:avLst/>
          </a:prstGeom>
          <a:noFill/>
        </p:spPr>
      </p:pic>
      <p:pic>
        <p:nvPicPr>
          <p:cNvPr id="11275" name="Picture 11" descr="http://i2.offnews.bg/nauka/events/2015/10/22/24680/1445538083_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6248" y="4572008"/>
            <a:ext cx="2457949" cy="1673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авоъгълник 1">
                <a:extLst>
                  <a:ext uri="{FF2B5EF4-FFF2-40B4-BE49-F238E27FC236}">
                    <a16:creationId xmlns:a16="http://schemas.microsoft.com/office/drawing/2014/main" id="{2275E5E0-1C93-4177-80CF-007B2E196B6D}"/>
                  </a:ext>
                </a:extLst>
              </p:cNvPr>
              <p:cNvSpPr/>
              <p:nvPr/>
            </p:nvSpPr>
            <p:spPr>
              <a:xfrm>
                <a:off x="215516" y="276154"/>
                <a:ext cx="8712968" cy="42782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bg-BG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Абсолютна и относителна деформация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Еднородна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цилиндрична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пръчка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единият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край на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която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е неподвижно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закрепен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е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разтегната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равномерно под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действието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външна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сила (фиг.). Да означим с L</a:t>
                </a:r>
                <a:r>
                  <a:rPr lang="ru-RU" sz="2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дължината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пръчката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недеформирано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състояние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 с ∆L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нейното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удължение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след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деформацията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 с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 </a:t>
                </a:r>
                <a:r>
                  <a:rPr lang="bg-BG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дължината на пръчката в деформирано състояние.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bg-BG" sz="20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0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Def.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bg-BG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Величината 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∆L= 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L-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</a:t>
                </a:r>
                <a:r>
                  <a:rPr lang="ru-RU" sz="20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представлява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абсолютната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деформация на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тяло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Това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е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промяната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размера на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тялото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при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въздействие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дадена сила 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F.</a:t>
                </a:r>
              </a:p>
              <a:p>
                <a:pPr algn="just"/>
                <a:endParaRPr lang="en-US" sz="2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sz="20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Def.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Безразмерната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величина 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</a:t>
                </a:r>
                <a:r>
                  <a:rPr lang="bg-BG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g-BG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ru-RU" sz="20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m:rPr>
                            <m:nor/>
                          </m:rPr>
                          <a:rPr lang="ru-RU" sz="20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</m:num>
                      <m:den>
                        <m:r>
                          <m:rPr>
                            <m:nor/>
                          </m:rPr>
                          <a:rPr lang="ru-RU" sz="20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m:rPr>
                            <m:nor/>
                          </m:rPr>
                          <a:rPr lang="ru-RU" sz="2000" baseline="-25000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се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нарича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относителна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деформация на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пръчката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bg-BG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тялото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Тя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представлява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отно</a:t>
                </a:r>
                <a:r>
                  <a:rPr lang="bg-BG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ението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абсолютната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деформация ∆L и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началният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размер L</a:t>
                </a:r>
                <a:r>
                  <a:rPr lang="ru-RU" sz="20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пръчката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2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тялото</a:t>
                </a:r>
                <a:r>
                  <a:rPr lang="ru-RU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  </a:t>
                </a:r>
                <a:endParaRPr lang="bg-BG" sz="2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авоъгълник 1">
                <a:extLst>
                  <a:ext uri="{FF2B5EF4-FFF2-40B4-BE49-F238E27FC236}">
                    <a16:creationId xmlns:a16="http://schemas.microsoft.com/office/drawing/2014/main" id="{2275E5E0-1C93-4177-80CF-007B2E196B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6" y="276154"/>
                <a:ext cx="8712968" cy="4278287"/>
              </a:xfrm>
              <a:prstGeom prst="rect">
                <a:avLst/>
              </a:prstGeom>
              <a:blipFill>
                <a:blip r:embed="rId2"/>
                <a:stretch>
                  <a:fillRect l="-699" t="-712" r="-699" b="-1567"/>
                </a:stretch>
              </a:blipFill>
            </p:spPr>
            <p:txBody>
              <a:bodyPr/>
              <a:lstStyle/>
              <a:p>
                <a:r>
                  <a:rPr lang="bg-BG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5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>
            <a:extLst>
              <a:ext uri="{FF2B5EF4-FFF2-40B4-BE49-F238E27FC236}">
                <a16:creationId xmlns:a16="http://schemas.microsoft.com/office/drawing/2014/main" id="{DDE7FBA5-8243-4F5C-AB27-5715FB634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14348" cy="80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www.manager.bg/sites/default/files/mainimages/1_336.jpg">
            <a:extLst>
              <a:ext uri="{FF2B5EF4-FFF2-40B4-BE49-F238E27FC236}">
                <a16:creationId xmlns:a16="http://schemas.microsoft.com/office/drawing/2014/main" id="{DC4B044F-E3E4-423A-9C57-268587955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Картина 6">
            <a:extLst>
              <a:ext uri="{FF2B5EF4-FFF2-40B4-BE49-F238E27FC236}">
                <a16:creationId xmlns:a16="http://schemas.microsoft.com/office/drawing/2014/main" id="{4279F42B-21DE-4CB5-96F0-404FD91876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41" y="4924425"/>
            <a:ext cx="905827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906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авоъгълник 1">
                <a:extLst>
                  <a:ext uri="{FF2B5EF4-FFF2-40B4-BE49-F238E27FC236}">
                    <a16:creationId xmlns:a16="http://schemas.microsoft.com/office/drawing/2014/main" id="{EAC2C3D8-F46C-4DA7-A8CA-63E492372C73}"/>
                  </a:ext>
                </a:extLst>
              </p:cNvPr>
              <p:cNvSpPr/>
              <p:nvPr/>
            </p:nvSpPr>
            <p:spPr>
              <a:xfrm>
                <a:off x="189384" y="2926230"/>
                <a:ext cx="8496944" cy="36608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Опитът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показва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че при малки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относителни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деформации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еластичните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напрежения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разтягане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или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налягане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правопропорционални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относителната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деформация ε</a:t>
                </a:r>
                <a:r>
                  <a:rPr lang="bg-B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като: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</a:t>
                </a:r>
                <a:r>
                  <a:rPr lang="el-G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bg-BG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g-BG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bg-BG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den>
                    </m:f>
                  </m:oMath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Величината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Е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константа,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която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не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зависи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от размерите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тялото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характеризира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единствено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еластичните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свойства на материала, от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който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то е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направено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Нарича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се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модул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Юнг.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Модулът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Юнг се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измерва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същите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единици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както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еластичното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напрежение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N/m</a:t>
                </a:r>
                <a:r>
                  <a:rPr lang="ru-RU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Def. </a:t>
                </a:r>
                <a:r>
                  <a:rPr lang="ru-RU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Модулът</a:t>
                </a:r>
                <a:r>
                  <a:rPr lang="ru-RU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Юнг е числено равен на </a:t>
                </a:r>
                <a:r>
                  <a:rPr lang="ru-RU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напрежението</a:t>
                </a:r>
                <a:r>
                  <a:rPr lang="ru-RU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което</a:t>
                </a:r>
                <a:r>
                  <a:rPr lang="ru-RU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би </a:t>
                </a:r>
                <a:r>
                  <a:rPr lang="ru-RU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възникнало</a:t>
                </a:r>
                <a:r>
                  <a:rPr lang="ru-RU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при </a:t>
                </a:r>
                <a:r>
                  <a:rPr lang="ru-RU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относителна</a:t>
                </a:r>
                <a:r>
                  <a:rPr lang="ru-RU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деформация ε=1. </a:t>
                </a:r>
              </a:p>
            </p:txBody>
          </p:sp>
        </mc:Choice>
        <mc:Fallback xmlns="">
          <p:sp>
            <p:nvSpPr>
              <p:cNvPr id="2" name="Правоъгълник 1">
                <a:extLst>
                  <a:ext uri="{FF2B5EF4-FFF2-40B4-BE49-F238E27FC236}">
                    <a16:creationId xmlns:a16="http://schemas.microsoft.com/office/drawing/2014/main" id="{EAC2C3D8-F46C-4DA7-A8CA-63E492372C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384" y="2926230"/>
                <a:ext cx="8496944" cy="3660874"/>
              </a:xfrm>
              <a:prstGeom prst="rect">
                <a:avLst/>
              </a:prstGeom>
              <a:blipFill>
                <a:blip r:embed="rId2"/>
                <a:stretch>
                  <a:fillRect l="-574" t="-832" r="-861" b="-1664"/>
                </a:stretch>
              </a:blipFill>
            </p:spPr>
            <p:txBody>
              <a:bodyPr/>
              <a:lstStyle/>
              <a:p>
                <a:r>
                  <a:rPr lang="bg-B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id="{8A62CEB9-544D-41B1-B3FE-64CB88D8AEF8}"/>
              </a:ext>
            </a:extLst>
          </p:cNvPr>
          <p:cNvSpPr txBox="1"/>
          <p:nvPr/>
        </p:nvSpPr>
        <p:spPr>
          <a:xfrm>
            <a:off x="611560" y="158437"/>
            <a:ext cx="835292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bg-BG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Закон на Хук.</a:t>
            </a:r>
          </a:p>
          <a:p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Def. 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Законът на Хук постулира, че реализираната относителна деформация </a:t>
            </a:r>
            <a:r>
              <a:rPr lang="el-GR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 пропорционална на приложеното напрежение 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p:</a:t>
            </a:r>
          </a:p>
          <a:p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endParaRPr lang="bg-B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където коефициента на пропорционалност </a:t>
            </a:r>
            <a:r>
              <a:rPr lang="el-GR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показва еластичните свойства на </a:t>
            </a:r>
          </a:p>
          <a:p>
            <a:r>
              <a:rPr lang="bg-BG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деформируемото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тяло.</a:t>
            </a:r>
          </a:p>
        </p:txBody>
      </p:sp>
      <p:pic>
        <p:nvPicPr>
          <p:cNvPr id="4" name="Picture 5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>
            <a:extLst>
              <a:ext uri="{FF2B5EF4-FFF2-40B4-BE49-F238E27FC236}">
                <a16:creationId xmlns:a16="http://schemas.microsoft.com/office/drawing/2014/main" id="{0BDDB709-4E70-45BE-8180-952401986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14348" cy="80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http://www.manager.bg/sites/default/files/mainimages/1_336.jpg">
            <a:extLst>
              <a:ext uri="{FF2B5EF4-FFF2-40B4-BE49-F238E27FC236}">
                <a16:creationId xmlns:a16="http://schemas.microsoft.com/office/drawing/2014/main" id="{07E42BFE-3DC7-436F-8C71-E3D55E790D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698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0" y="285728"/>
            <a:ext cx="9144000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</a:pP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НАПРЕЖЕНИЕ-ДЕФОРМАЦИЯ.</a:t>
            </a:r>
          </a:p>
          <a:p>
            <a:pPr algn="just">
              <a:spcBef>
                <a:spcPts val="0"/>
              </a:spcBef>
            </a:pPr>
            <a:r>
              <a:rPr lang="en-U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Def.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Телата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 разделят на абсолютно еластични, абсолютно </a:t>
            </a:r>
            <a:r>
              <a:rPr lang="ru-RU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нееластични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реално еластични. Абсолютно еластични са тези, които възстановяват напълно първоначалната си форма след преустановяване на деформирането им. </a:t>
            </a:r>
            <a:r>
              <a:rPr lang="en-US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Деформацията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en-US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линейно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зависима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определена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стойност</a:t>
            </a:r>
            <a:r>
              <a:rPr lang="en-US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en-US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силата</a:t>
            </a:r>
            <a:r>
              <a:rPr lang="en-U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bg-BG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A).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Това отговаря на абсолютна еластичност до определен праг на действащата сила. При преминаването му, деформацията (промяната на линейните размери) вече не отговаря пропорционално на приложената върху тялото сила. </a:t>
            </a:r>
            <a:endParaRPr lang="bg-BG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290" name="Object 8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848080195"/>
              </p:ext>
            </p:extLst>
          </p:nvPr>
        </p:nvGraphicFramePr>
        <p:xfrm>
          <a:off x="2003872" y="2809496"/>
          <a:ext cx="4871464" cy="2707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hoto Editor Photo" r:id="rId3" imgW="4390476" imgH="2438095" progId="">
                  <p:embed/>
                </p:oleObj>
              </mc:Choice>
              <mc:Fallback>
                <p:oleObj name="Photo Editor Photo" r:id="rId3" imgW="4390476" imgH="2438095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872" y="2809496"/>
                        <a:ext cx="4871464" cy="27070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604388" y="5218418"/>
            <a:ext cx="767043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А – граница на пропорционалност (валидност на закона на Хук)</a:t>
            </a:r>
          </a:p>
          <a:p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В – граница на еластичност, над която имаме остатъчна деформация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- граница на </a:t>
            </a:r>
            <a:r>
              <a:rPr lang="bg-BG" sz="2000" dirty="0" err="1">
                <a:latin typeface="Times New Roman" pitchFamily="18" charset="0"/>
                <a:cs typeface="Times New Roman" pitchFamily="18" charset="0"/>
              </a:rPr>
              <a:t>изтегливост</a:t>
            </a:r>
            <a:endParaRPr lang="bg-BG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CD – </a:t>
            </a:r>
            <a:r>
              <a:rPr lang="bg-BG" sz="2000" i="1" dirty="0">
                <a:latin typeface="Times New Roman" pitchFamily="18" charset="0"/>
                <a:cs typeface="Times New Roman" pitchFamily="18" charset="0"/>
              </a:rPr>
              <a:t>зона на провлачване (зона на пластични деформации)</a:t>
            </a:r>
          </a:p>
          <a:p>
            <a:r>
              <a:rPr lang="bg-BG" sz="2000" dirty="0">
                <a:latin typeface="Times New Roman" pitchFamily="18" charset="0"/>
                <a:cs typeface="Times New Roman" pitchFamily="18" charset="0"/>
              </a:rPr>
              <a:t>Е – граница на издръжливост (якост)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5" name="Picture 4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714348" cy="80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Content Placeholder 3" descr="CollagenStressCurve.jpg"/>
          <p:cNvPicPr>
            <a:picLocks noChangeAspect="1"/>
          </p:cNvPicPr>
          <p:nvPr/>
        </p:nvPicPr>
        <p:blipFill>
          <a:blip r:embed="rId2"/>
          <a:srcRect l="-9100" r="-9100"/>
          <a:stretch>
            <a:fillRect/>
          </a:stretch>
        </p:blipFill>
        <p:spPr bwMode="auto">
          <a:xfrm>
            <a:off x="17857" y="2687883"/>
            <a:ext cx="5634263" cy="4059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14348" cy="80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Текстово поле 4">
            <a:extLst>
              <a:ext uri="{FF2B5EF4-FFF2-40B4-BE49-F238E27FC236}">
                <a16:creationId xmlns:a16="http://schemas.microsoft.com/office/drawing/2014/main" id="{DB0ACD70-59A1-42CE-9356-8E987D9170C8}"/>
              </a:ext>
            </a:extLst>
          </p:cNvPr>
          <p:cNvSpPr txBox="1"/>
          <p:nvPr/>
        </p:nvSpPr>
        <p:spPr>
          <a:xfrm>
            <a:off x="714349" y="110360"/>
            <a:ext cx="7560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Примери.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Def. </a:t>
            </a:r>
            <a:r>
              <a:rPr lang="bg-BG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слайда е показана </a:t>
            </a:r>
            <a:r>
              <a:rPr lang="bg-BG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напрежение-деформация 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аналогия с предходния слайд) за връзката между приложената сила (постигнато напрежение 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получената деформация (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strain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колагенно влакно. </a:t>
            </a:r>
          </a:p>
        </p:txBody>
      </p:sp>
      <p:sp>
        <p:nvSpPr>
          <p:cNvPr id="6" name="Текстово поле 5">
            <a:extLst>
              <a:ext uri="{FF2B5EF4-FFF2-40B4-BE49-F238E27FC236}">
                <a16:creationId xmlns:a16="http://schemas.microsoft.com/office/drawing/2014/main" id="{7A375576-7D23-4768-9624-C5F4EFF7946F}"/>
              </a:ext>
            </a:extLst>
          </p:cNvPr>
          <p:cNvSpPr txBox="1"/>
          <p:nvPr/>
        </p:nvSpPr>
        <p:spPr>
          <a:xfrm>
            <a:off x="660051" y="1196473"/>
            <a:ext cx="81024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Тази диаграма показва поведението на колагенно влакно с увеличаване на </a:t>
            </a:r>
          </a:p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приложената сила. В началото малко увеличение на силата води до голяма </a:t>
            </a:r>
          </a:p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деформация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toe region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нарастването на приложената сила (постигнато </a:t>
            </a:r>
          </a:p>
          <a:p>
            <a:pPr algn="just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напрежение) деформацията на влакното пропорционално също нараства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elastic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Тук влакното има еластично поведение. След достигане на гранична </a:t>
            </a:r>
          </a:p>
        </p:txBody>
      </p:sp>
      <p:sp>
        <p:nvSpPr>
          <p:cNvPr id="7" name="Текстово поле 6">
            <a:extLst>
              <a:ext uri="{FF2B5EF4-FFF2-40B4-BE49-F238E27FC236}">
                <a16:creationId xmlns:a16="http://schemas.microsoft.com/office/drawing/2014/main" id="{D1D34CC9-174C-498D-AE6B-1393671CF326}"/>
              </a:ext>
            </a:extLst>
          </p:cNvPr>
          <p:cNvSpPr txBox="1"/>
          <p:nvPr/>
        </p:nvSpPr>
        <p:spPr>
          <a:xfrm>
            <a:off x="5213958" y="2673801"/>
            <a:ext cx="37173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точка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yield point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диаграмата</a:t>
            </a: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поведението на влакното става </a:t>
            </a: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пластично.</a:t>
            </a:r>
          </a:p>
          <a:p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Тази диаграма касае биомеха-</a:t>
            </a:r>
          </a:p>
          <a:p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ничното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на единично </a:t>
            </a: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колагенно влакно. </a:t>
            </a:r>
          </a:p>
          <a:p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тялото на човека има </a:t>
            </a:r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сухожи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bg-B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лия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ставни връзки и мускули,</a:t>
            </a: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чието поведение при натоварване ще е видно от различните им диаграми напрежение-деформация.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16357"/>
            <a:ext cx="4214842" cy="508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6" name="Picture 4" descr="Tendon Stress-Strain Curv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7" y="3997066"/>
            <a:ext cx="4459936" cy="2860934"/>
          </a:xfrm>
          <a:prstGeom prst="rect">
            <a:avLst/>
          </a:prstGeom>
          <a:noFill/>
        </p:spPr>
      </p:pic>
      <p:sp>
        <p:nvSpPr>
          <p:cNvPr id="33799" name="AutoShape 7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sp>
        <p:nvSpPr>
          <p:cNvPr id="33801" name="AutoShape 9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sp>
        <p:nvSpPr>
          <p:cNvPr id="33803" name="AutoShape 11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sp>
        <p:nvSpPr>
          <p:cNvPr id="33805" name="AutoShape 13" descr="http://www.sportsinjuryclinic.net/images/foot/achilles-tendon-labelled40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sp>
        <p:nvSpPr>
          <p:cNvPr id="33807" name="AutoShape 15" descr="http://www.sportsinjuryclinic.net/images/foot/achilles-tendon-labelled40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pic>
        <p:nvPicPr>
          <p:cNvPr id="33809" name="Picture 17" descr="H:\Биомеханика Лекции\Фигури за лекции\achilles-tendon-labelled4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81154"/>
            <a:ext cx="3241150" cy="2374142"/>
          </a:xfrm>
          <a:prstGeom prst="rect">
            <a:avLst/>
          </a:prstGeom>
          <a:noFill/>
        </p:spPr>
      </p:pic>
      <p:pic>
        <p:nvPicPr>
          <p:cNvPr id="13" name="Picture 12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4821" y="0"/>
            <a:ext cx="8691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79617E60-CE9C-40C2-92C3-494DF709C02A}"/>
              </a:ext>
            </a:extLst>
          </p:cNvPr>
          <p:cNvSpPr txBox="1"/>
          <p:nvPr/>
        </p:nvSpPr>
        <p:spPr>
          <a:xfrm>
            <a:off x="323528" y="37259"/>
            <a:ext cx="7610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фигурата виждаме типична диаграма напрежение-деформация </a:t>
            </a:r>
          </a:p>
          <a:p>
            <a:pPr algn="ctr"/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сухожилие.</a:t>
            </a:r>
          </a:p>
        </p:txBody>
      </p:sp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id="{1794E9B7-3B94-4B35-B514-2CEAA4221936}"/>
              </a:ext>
            </a:extLst>
          </p:cNvPr>
          <p:cNvSpPr txBox="1"/>
          <p:nvPr/>
        </p:nvSpPr>
        <p:spPr>
          <a:xfrm>
            <a:off x="187013" y="762209"/>
            <a:ext cx="8988425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bg-BG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Начален участък (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toe region</a:t>
            </a:r>
            <a:r>
              <a:rPr lang="bg-BG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 в който деформацията (удължаването) на сухожилието е до 2%. Деформацията се увеличава нелинейно с прилагане на силата. Колагенните влакна, изграждащи сухожилието са отпуснати.</a:t>
            </a:r>
          </a:p>
          <a:p>
            <a:pPr algn="just"/>
            <a:r>
              <a:rPr lang="bg-BG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Линеен участък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(Linear region). </a:t>
            </a:r>
            <a:r>
              <a:rPr lang="bg-BG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Сухожилието се деформира с линейна връзка между приложената сила и получената деформация. Този участък от поведението се характеризира с деформация при която колагенните влакна се подреждат  успоредно в отговор на напрежението. При деформация по-малка от 4% поведението на сухожилието е еластично – възстановява се началният размер след отнемане на напрежението. Регионът завършва с точката на издръжливост.</a:t>
            </a:r>
          </a:p>
          <a:p>
            <a:pPr algn="just"/>
            <a:r>
              <a:rPr lang="bg-BG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Граница на издръжливост (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Yield and failure region</a:t>
            </a:r>
            <a:r>
              <a:rPr lang="bg-BG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bg-BG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Преминава се физиологичния праг на издръжливост. </a:t>
            </a:r>
            <a:r>
              <a:rPr lang="bg-BG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Вътремолекулните</a:t>
            </a:r>
            <a:r>
              <a:rPr lang="bg-BG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връзки в колагенните влакна се разкъсват. Здравината на сухожилието рязко започва да намалява, поведението минава в пластично и настъпва разкъсване на тъканта.   </a:t>
            </a:r>
          </a:p>
          <a:p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179388" y="-14802"/>
            <a:ext cx="8785225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ctr"/>
            <a:r>
              <a:rPr lang="bg-BG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за определяне на  ОЦТ.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49263"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Център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тежестта на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тялото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dirty="0">
                <a:latin typeface="Times New Roman" pitchFamily="18" charset="0"/>
              </a:rPr>
              <a:t>	</a:t>
            </a:r>
            <a:endParaRPr lang="en-US" sz="2000" dirty="0">
              <a:latin typeface="Times New Roman" pitchFamily="18" charset="0"/>
            </a:endParaRPr>
          </a:p>
          <a:p>
            <a:pPr indent="449263" algn="just"/>
            <a:r>
              <a:rPr lang="ru-RU" sz="2000" dirty="0">
                <a:latin typeface="Times New Roman" pitchFamily="18" charset="0"/>
              </a:rPr>
              <a:t>	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Def. </a:t>
            </a:r>
            <a:r>
              <a:rPr lang="ru-RU" sz="2400" i="1" dirty="0" err="1">
                <a:solidFill>
                  <a:srgbClr val="FF0000"/>
                </a:solidFill>
                <a:latin typeface="Times New Roman" pitchFamily="18" charset="0"/>
              </a:rPr>
              <a:t>Мислена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2400" i="1" u="sng" dirty="0">
                <a:solidFill>
                  <a:srgbClr val="FF0000"/>
                </a:solidFill>
                <a:latin typeface="Times New Roman" pitchFamily="18" charset="0"/>
              </a:rPr>
              <a:t>точка, в която е вложена цялата маса на </a:t>
            </a:r>
            <a:r>
              <a:rPr lang="ru-RU" sz="2400" i="1" u="sng" dirty="0" err="1">
                <a:solidFill>
                  <a:srgbClr val="FF0000"/>
                </a:solidFill>
                <a:latin typeface="Times New Roman" pitchFamily="18" charset="0"/>
              </a:rPr>
              <a:t>тялото</a:t>
            </a:r>
            <a:r>
              <a:rPr lang="ru-RU" sz="2400" i="1" u="sng" dirty="0">
                <a:solidFill>
                  <a:srgbClr val="FF0000"/>
                </a:solidFill>
                <a:latin typeface="Times New Roman" pitchFamily="18" charset="0"/>
              </a:rPr>
              <a:t> се </a:t>
            </a:r>
            <a:r>
              <a:rPr lang="ru-RU" sz="2400" i="1" u="sng" dirty="0" err="1">
                <a:solidFill>
                  <a:srgbClr val="FF0000"/>
                </a:solidFill>
                <a:latin typeface="Times New Roman" pitchFamily="18" charset="0"/>
              </a:rPr>
              <a:t>нарича</a:t>
            </a:r>
            <a:r>
              <a:rPr lang="ru-RU" sz="2400" i="1" u="sng" dirty="0">
                <a:solidFill>
                  <a:srgbClr val="FF0000"/>
                </a:solidFill>
                <a:latin typeface="Times New Roman" pitchFamily="18" charset="0"/>
              </a:rPr>
              <a:t> общ </a:t>
            </a:r>
            <a:r>
              <a:rPr lang="ru-RU" sz="2400" i="1" u="sng" dirty="0" err="1">
                <a:solidFill>
                  <a:srgbClr val="FF0000"/>
                </a:solidFill>
                <a:latin typeface="Times New Roman" pitchFamily="18" charset="0"/>
              </a:rPr>
              <a:t>център</a:t>
            </a:r>
            <a:r>
              <a:rPr lang="ru-RU" sz="2400" i="1" u="sng" dirty="0">
                <a:solidFill>
                  <a:srgbClr val="FF0000"/>
                </a:solidFill>
                <a:latin typeface="Times New Roman" pitchFamily="18" charset="0"/>
              </a:rPr>
              <a:t> на </a:t>
            </a:r>
            <a:r>
              <a:rPr lang="ru-RU" sz="2400" i="1" u="sng" dirty="0" err="1">
                <a:solidFill>
                  <a:srgbClr val="FF0000"/>
                </a:solidFill>
                <a:latin typeface="Times New Roman" pitchFamily="18" charset="0"/>
              </a:rPr>
              <a:t>тежестта</a:t>
            </a:r>
            <a:r>
              <a:rPr lang="ru-RU" sz="2400" i="1" u="sng" dirty="0">
                <a:solidFill>
                  <a:srgbClr val="FF0000"/>
                </a:solidFill>
                <a:latin typeface="Times New Roman" pitchFamily="18" charset="0"/>
              </a:rPr>
              <a:t> (ОЦТ). </a:t>
            </a:r>
            <a:r>
              <a:rPr lang="ru-RU" sz="2400" i="1" dirty="0" err="1">
                <a:solidFill>
                  <a:srgbClr val="FF0000"/>
                </a:solidFill>
                <a:latin typeface="Times New Roman" pitchFamily="18" charset="0"/>
              </a:rPr>
              <a:t>Тази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</a:rPr>
              <a:t> точка практически </a:t>
            </a:r>
            <a:r>
              <a:rPr lang="ru-RU" sz="2400" i="1" dirty="0" err="1">
                <a:solidFill>
                  <a:srgbClr val="FF0000"/>
                </a:solidFill>
                <a:latin typeface="Times New Roman" pitchFamily="18" charset="0"/>
              </a:rPr>
              <a:t>съвпада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</a:rPr>
              <a:t> и с </a:t>
            </a:r>
            <a:r>
              <a:rPr lang="ru-RU" sz="2400" i="1" dirty="0" err="1">
                <a:solidFill>
                  <a:srgbClr val="FF0000"/>
                </a:solidFill>
                <a:latin typeface="Times New Roman" pitchFamily="18" charset="0"/>
              </a:rPr>
              <a:t>центъра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</a:rPr>
              <a:t> на </a:t>
            </a:r>
            <a:r>
              <a:rPr lang="ru-RU" sz="2400" i="1" dirty="0" err="1">
                <a:solidFill>
                  <a:srgbClr val="FF0000"/>
                </a:solidFill>
                <a:latin typeface="Times New Roman" pitchFamily="18" charset="0"/>
              </a:rPr>
              <a:t>масата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</a:rPr>
              <a:t> на </a:t>
            </a:r>
            <a:r>
              <a:rPr lang="ru-RU" sz="2400" i="1" dirty="0" err="1">
                <a:solidFill>
                  <a:srgbClr val="FF0000"/>
                </a:solidFill>
                <a:latin typeface="Times New Roman" pitchFamily="18" charset="0"/>
              </a:rPr>
              <a:t>тялото</a:t>
            </a:r>
            <a:r>
              <a:rPr lang="ru-RU" sz="2400" i="1" dirty="0">
                <a:solidFill>
                  <a:srgbClr val="FF0000"/>
                </a:solidFill>
                <a:latin typeface="Times New Roman" pitchFamily="18" charset="0"/>
              </a:rPr>
              <a:t>. </a:t>
            </a:r>
          </a:p>
          <a:p>
            <a:pPr indent="449263" algn="just"/>
            <a:endParaRPr lang="ru-RU" sz="2400" i="1" dirty="0">
              <a:solidFill>
                <a:srgbClr val="FF0000"/>
              </a:solidFill>
              <a:latin typeface="Times New Roman" pitchFamily="18" charset="0"/>
            </a:endParaRPr>
          </a:p>
          <a:p>
            <a:pPr indent="449263" algn="just"/>
            <a:r>
              <a:rPr lang="ru-RU" sz="2000" dirty="0">
                <a:latin typeface="Times New Roman" pitchFamily="18" charset="0"/>
              </a:rPr>
              <a:t>	Ако се разгледа отделен </a:t>
            </a:r>
            <a:r>
              <a:rPr lang="ru-RU" sz="2000" dirty="0" err="1">
                <a:latin typeface="Times New Roman" pitchFamily="18" charset="0"/>
              </a:rPr>
              <a:t>елемент</a:t>
            </a:r>
            <a:r>
              <a:rPr lang="ru-RU" sz="2000" dirty="0">
                <a:latin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</a:rPr>
              <a:t>i</a:t>
            </a:r>
            <a:r>
              <a:rPr lang="ru-RU" sz="2000" dirty="0">
                <a:latin typeface="Times New Roman" pitchFamily="18" charset="0"/>
              </a:rPr>
              <a:t>) </a:t>
            </a:r>
            <a:r>
              <a:rPr lang="en-US" sz="2000" dirty="0">
                <a:latin typeface="Times New Roman" pitchFamily="18" charset="0"/>
              </a:rPr>
              <a:t>(</a:t>
            </a:r>
            <a:r>
              <a:rPr lang="bg-BG" sz="2000" dirty="0">
                <a:latin typeface="Times New Roman" pitchFamily="18" charset="0"/>
              </a:rPr>
              <a:t>сегмент</a:t>
            </a:r>
            <a:r>
              <a:rPr lang="en-US" sz="2000" dirty="0">
                <a:latin typeface="Times New Roman" pitchFamily="18" charset="0"/>
              </a:rPr>
              <a:t>) </a:t>
            </a:r>
            <a:r>
              <a:rPr lang="ru-RU" sz="2000" dirty="0">
                <a:latin typeface="Times New Roman" pitchFamily="18" charset="0"/>
              </a:rPr>
              <a:t>от едно тяло, който има маса </a:t>
            </a:r>
            <a:r>
              <a:rPr lang="en-US" sz="2000" dirty="0">
                <a:latin typeface="Times New Roman" pitchFamily="18" charset="0"/>
              </a:rPr>
              <a:t>m</a:t>
            </a:r>
            <a:r>
              <a:rPr lang="en-US" sz="2000" baseline="-25000" dirty="0">
                <a:latin typeface="Times New Roman" pitchFamily="18" charset="0"/>
              </a:rPr>
              <a:t>i</a:t>
            </a:r>
            <a:r>
              <a:rPr lang="ru-RU" sz="2000" dirty="0">
                <a:latin typeface="Times New Roman" pitchFamily="18" charset="0"/>
              </a:rPr>
              <a:t>, неговата сила на тежестта ще бъде </a:t>
            </a:r>
            <a:r>
              <a:rPr lang="en-US" sz="2000" dirty="0" err="1">
                <a:latin typeface="Times New Roman" pitchFamily="18" charset="0"/>
              </a:rPr>
              <a:t>Gi</a:t>
            </a:r>
            <a:r>
              <a:rPr lang="ru-RU" sz="2000" dirty="0">
                <a:latin typeface="Times New Roman" pitchFamily="18" charset="0"/>
              </a:rPr>
              <a:t> = </a:t>
            </a:r>
            <a:r>
              <a:rPr lang="en-US" sz="2000" dirty="0">
                <a:latin typeface="Times New Roman" pitchFamily="18" charset="0"/>
              </a:rPr>
              <a:t>g</a:t>
            </a:r>
            <a:r>
              <a:rPr lang="ru-RU" sz="2000" dirty="0">
                <a:latin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</a:rPr>
              <a:t>m</a:t>
            </a:r>
            <a:r>
              <a:rPr lang="en-US" sz="2000" baseline="-25000" dirty="0">
                <a:latin typeface="Times New Roman" pitchFamily="18" charset="0"/>
              </a:rPr>
              <a:t>i</a:t>
            </a:r>
            <a:r>
              <a:rPr lang="ru-RU" sz="2000" dirty="0">
                <a:latin typeface="Times New Roman" pitchFamily="18" charset="0"/>
              </a:rPr>
              <a:t>, където </a:t>
            </a:r>
            <a:r>
              <a:rPr lang="en-US" sz="2000" dirty="0">
                <a:latin typeface="Times New Roman" pitchFamily="18" charset="0"/>
              </a:rPr>
              <a:t>g</a:t>
            </a:r>
            <a:r>
              <a:rPr lang="ru-RU" sz="2000" dirty="0">
                <a:latin typeface="Times New Roman" pitchFamily="18" charset="0"/>
              </a:rPr>
              <a:t> е земното ускорение.</a:t>
            </a:r>
            <a:endParaRPr lang="en-US" sz="2000" dirty="0">
              <a:latin typeface="Times New Roman" pitchFamily="18" charset="0"/>
            </a:endParaRPr>
          </a:p>
          <a:p>
            <a:pPr indent="449263" algn="just"/>
            <a:r>
              <a:rPr lang="ru-RU" sz="2000" dirty="0">
                <a:latin typeface="Times New Roman" pitchFamily="18" charset="0"/>
              </a:rPr>
              <a:t>Тъй като всички </a:t>
            </a:r>
            <a:r>
              <a:rPr lang="ru-RU" sz="2000" dirty="0" err="1">
                <a:latin typeface="Times New Roman" pitchFamily="18" charset="0"/>
              </a:rPr>
              <a:t>сили</a:t>
            </a:r>
            <a:r>
              <a:rPr lang="ru-RU" sz="2000" dirty="0">
                <a:latin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</a:rPr>
              <a:t>тежестта</a:t>
            </a:r>
            <a:r>
              <a:rPr lang="ru-RU" sz="2000" dirty="0">
                <a:latin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</a:rPr>
              <a:t>всички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сегменти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са</a:t>
            </a:r>
            <a:r>
              <a:rPr lang="ru-RU" sz="2000" dirty="0">
                <a:latin typeface="Times New Roman" pitchFamily="18" charset="0"/>
              </a:rPr>
              <a:t> успоредни и с еднакви посоки, тяхната резултантна </a:t>
            </a:r>
            <a:endParaRPr lang="en-US" sz="2000" dirty="0">
              <a:latin typeface="Times New Roman" pitchFamily="18" charset="0"/>
            </a:endParaRPr>
          </a:p>
          <a:p>
            <a:pPr indent="449263" algn="just"/>
            <a:r>
              <a:rPr lang="en-US" sz="2000" dirty="0">
                <a:latin typeface="Times New Roman" pitchFamily="18" charset="0"/>
              </a:rPr>
              <a:t>G</a:t>
            </a:r>
            <a:r>
              <a:rPr lang="ru-RU" sz="2000" dirty="0">
                <a:latin typeface="Times New Roman" pitchFamily="18" charset="0"/>
              </a:rPr>
              <a:t> = ∑</a:t>
            </a:r>
            <a:r>
              <a:rPr lang="en-US" sz="2000" dirty="0" err="1">
                <a:latin typeface="Times New Roman" pitchFamily="18" charset="0"/>
              </a:rPr>
              <a:t>Gi</a:t>
            </a:r>
            <a:r>
              <a:rPr lang="ru-RU" sz="2000" dirty="0">
                <a:latin typeface="Times New Roman" pitchFamily="18" charset="0"/>
              </a:rPr>
              <a:t> = </a:t>
            </a:r>
            <a:r>
              <a:rPr lang="en-US" sz="2000" dirty="0">
                <a:latin typeface="Times New Roman" pitchFamily="18" charset="0"/>
              </a:rPr>
              <a:t>g</a:t>
            </a:r>
            <a:r>
              <a:rPr lang="ru-RU" sz="2000" dirty="0">
                <a:latin typeface="Times New Roman" pitchFamily="18" charset="0"/>
              </a:rPr>
              <a:t>. ∑</a:t>
            </a:r>
            <a:r>
              <a:rPr lang="en-US" sz="2000" dirty="0">
                <a:latin typeface="Times New Roman" pitchFamily="18" charset="0"/>
              </a:rPr>
              <a:t>m</a:t>
            </a:r>
            <a:r>
              <a:rPr lang="en-US" sz="2000" baseline="-25000" dirty="0">
                <a:latin typeface="Times New Roman" pitchFamily="18" charset="0"/>
              </a:rPr>
              <a:t>i</a:t>
            </a:r>
            <a:r>
              <a:rPr lang="ru-RU" sz="2000" dirty="0">
                <a:latin typeface="Times New Roman" pitchFamily="18" charset="0"/>
              </a:rPr>
              <a:t> = </a:t>
            </a:r>
            <a:r>
              <a:rPr lang="en-US" sz="2000" dirty="0">
                <a:latin typeface="Times New Roman" pitchFamily="18" charset="0"/>
              </a:rPr>
              <a:t>g</a:t>
            </a:r>
            <a:r>
              <a:rPr lang="ru-RU" sz="2000" dirty="0">
                <a:latin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</a:rPr>
              <a:t>m</a:t>
            </a:r>
            <a:r>
              <a:rPr lang="ru-RU" sz="2000" dirty="0">
                <a:latin typeface="Times New Roman" pitchFamily="18" charset="0"/>
              </a:rPr>
              <a:t> е общата сила на тежестта на тялото. Нейната приложна точка е в общия център на тежестта на тялото (ОЦТ). 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250825" y="4466203"/>
            <a:ext cx="870426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/>
            <a:r>
              <a:rPr lang="ru-RU" dirty="0"/>
              <a:t>	</a:t>
            </a:r>
            <a:r>
              <a:rPr lang="ru-RU" sz="2000" dirty="0">
                <a:latin typeface="Times New Roman" pitchFamily="18" charset="0"/>
              </a:rPr>
              <a:t>Най- </a:t>
            </a:r>
            <a:r>
              <a:rPr lang="ru-RU" sz="2000" dirty="0" err="1">
                <a:latin typeface="Times New Roman" pitchFamily="18" charset="0"/>
              </a:rPr>
              <a:t>характерната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особеност</a:t>
            </a:r>
            <a:r>
              <a:rPr lang="ru-RU" sz="2000" dirty="0">
                <a:latin typeface="Times New Roman" pitchFamily="18" charset="0"/>
              </a:rPr>
              <a:t> на ОЦТ на </a:t>
            </a:r>
            <a:r>
              <a:rPr lang="ru-RU" sz="2000" dirty="0" err="1">
                <a:latin typeface="Times New Roman" pitchFamily="18" charset="0"/>
              </a:rPr>
              <a:t>човека</a:t>
            </a:r>
            <a:r>
              <a:rPr lang="ru-RU" sz="2000" dirty="0">
                <a:latin typeface="Times New Roman" pitchFamily="18" charset="0"/>
              </a:rPr>
              <a:t>, е че той се </a:t>
            </a:r>
            <a:r>
              <a:rPr lang="ru-RU" sz="2000" dirty="0" err="1">
                <a:latin typeface="Times New Roman" pitchFamily="18" charset="0"/>
              </a:rPr>
              <a:t>намира</a:t>
            </a:r>
            <a:r>
              <a:rPr lang="ru-RU" sz="2000" dirty="0">
                <a:latin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</a:rPr>
              <a:t>непрекъснато</a:t>
            </a:r>
            <a:r>
              <a:rPr lang="ru-RU" sz="2000" dirty="0">
                <a:latin typeface="Times New Roman" pitchFamily="18" charset="0"/>
              </a:rPr>
              <a:t> движение </a:t>
            </a:r>
            <a:r>
              <a:rPr lang="ru-RU" sz="2000" dirty="0" err="1">
                <a:latin typeface="Times New Roman" pitchFamily="18" charset="0"/>
              </a:rPr>
              <a:t>дори</a:t>
            </a:r>
            <a:r>
              <a:rPr lang="ru-RU" sz="2000" dirty="0">
                <a:latin typeface="Times New Roman" pitchFamily="18" charset="0"/>
              </a:rPr>
              <a:t> в покой вследствие  на </a:t>
            </a:r>
            <a:r>
              <a:rPr lang="ru-RU" sz="2000" dirty="0" err="1">
                <a:latin typeface="Times New Roman" pitchFamily="18" charset="0"/>
              </a:rPr>
              <a:t>физиологичните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процеси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дишане</a:t>
            </a:r>
            <a:r>
              <a:rPr lang="ru-RU" sz="2000" dirty="0">
                <a:latin typeface="Times New Roman" pitchFamily="18" charset="0"/>
              </a:rPr>
              <a:t> и </a:t>
            </a:r>
            <a:r>
              <a:rPr lang="ru-RU" sz="2000" dirty="0" err="1">
                <a:latin typeface="Times New Roman" pitchFamily="18" charset="0"/>
              </a:rPr>
              <a:t>кръвообръщение</a:t>
            </a:r>
            <a:r>
              <a:rPr lang="ru-RU" sz="2000" dirty="0">
                <a:latin typeface="Times New Roman" pitchFamily="18" charset="0"/>
              </a:rPr>
              <a:t>. При изменение </a:t>
            </a:r>
            <a:r>
              <a:rPr lang="ru-RU" sz="2000" dirty="0" err="1">
                <a:latin typeface="Times New Roman" pitchFamily="18" charset="0"/>
              </a:rPr>
              <a:t>положението</a:t>
            </a:r>
            <a:r>
              <a:rPr lang="ru-RU" sz="2000" dirty="0">
                <a:latin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</a:rPr>
              <a:t>тялото</a:t>
            </a:r>
            <a:r>
              <a:rPr lang="ru-RU" sz="2000" dirty="0">
                <a:latin typeface="Times New Roman" pitchFamily="18" charset="0"/>
              </a:rPr>
              <a:t> и </a:t>
            </a:r>
            <a:r>
              <a:rPr lang="ru-RU" sz="2000" dirty="0" err="1">
                <a:latin typeface="Times New Roman" pitchFamily="18" charset="0"/>
              </a:rPr>
              <a:t>неговите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сегменти</a:t>
            </a:r>
            <a:r>
              <a:rPr lang="ru-RU" sz="2000" dirty="0">
                <a:latin typeface="Times New Roman" pitchFamily="18" charset="0"/>
              </a:rPr>
              <a:t> ОЦТ </a:t>
            </a:r>
            <a:r>
              <a:rPr lang="ru-RU" sz="2000" dirty="0" err="1">
                <a:latin typeface="Times New Roman" pitchFamily="18" charset="0"/>
              </a:rPr>
              <a:t>изменя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положението</a:t>
            </a:r>
            <a:r>
              <a:rPr lang="ru-RU" sz="2000" dirty="0">
                <a:latin typeface="Times New Roman" pitchFamily="18" charset="0"/>
              </a:rPr>
              <a:t> си. В </a:t>
            </a:r>
            <a:r>
              <a:rPr lang="ru-RU" sz="2000" dirty="0" err="1">
                <a:latin typeface="Times New Roman" pitchFamily="18" charset="0"/>
              </a:rPr>
              <a:t>някои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пози</a:t>
            </a:r>
            <a:r>
              <a:rPr lang="ru-RU" sz="2000" dirty="0">
                <a:latin typeface="Times New Roman" pitchFamily="18" charset="0"/>
              </a:rPr>
              <a:t> (висок старт в </a:t>
            </a:r>
            <a:r>
              <a:rPr lang="ru-RU" sz="2000" dirty="0" err="1">
                <a:latin typeface="Times New Roman" pitchFamily="18" charset="0"/>
              </a:rPr>
              <a:t>бяганията</a:t>
            </a:r>
            <a:r>
              <a:rPr lang="ru-RU" sz="2000" dirty="0">
                <a:latin typeface="Times New Roman" pitchFamily="18" charset="0"/>
              </a:rPr>
              <a:t>) и в </a:t>
            </a:r>
            <a:r>
              <a:rPr lang="ru-RU" sz="2000" dirty="0" err="1">
                <a:latin typeface="Times New Roman" pitchFamily="18" charset="0"/>
              </a:rPr>
              <a:t>някои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пози</a:t>
            </a:r>
            <a:r>
              <a:rPr lang="ru-RU" sz="2000" dirty="0">
                <a:latin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</a:rPr>
              <a:t>гимнастиката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може</a:t>
            </a:r>
            <a:r>
              <a:rPr lang="ru-RU" sz="2000" dirty="0">
                <a:latin typeface="Times New Roman" pitchFamily="18" charset="0"/>
              </a:rPr>
              <a:t> да е </a:t>
            </a:r>
            <a:r>
              <a:rPr lang="ru-RU" sz="2000" dirty="0" err="1">
                <a:latin typeface="Times New Roman" pitchFamily="18" charset="0"/>
              </a:rPr>
              <a:t>извън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тялото</a:t>
            </a:r>
            <a:r>
              <a:rPr lang="ru-RU" sz="2000" dirty="0">
                <a:latin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</a:rPr>
              <a:t>Височината</a:t>
            </a:r>
            <a:r>
              <a:rPr lang="ru-RU" sz="2000" dirty="0">
                <a:latin typeface="Times New Roman" pitchFamily="18" charset="0"/>
              </a:rPr>
              <a:t> на ОЦТ при </a:t>
            </a:r>
            <a:r>
              <a:rPr lang="ru-RU" sz="2000" dirty="0" err="1">
                <a:latin typeface="Times New Roman" pitchFamily="18" charset="0"/>
              </a:rPr>
              <a:t>различните</a:t>
            </a:r>
            <a:r>
              <a:rPr lang="ru-RU" sz="2000" dirty="0">
                <a:latin typeface="Times New Roman" pitchFamily="18" charset="0"/>
              </a:rPr>
              <a:t> хора </a:t>
            </a:r>
            <a:r>
              <a:rPr lang="ru-RU" sz="2000" dirty="0" err="1">
                <a:latin typeface="Times New Roman" pitchFamily="18" charset="0"/>
              </a:rPr>
              <a:t>варира</a:t>
            </a:r>
            <a:r>
              <a:rPr lang="ru-RU" sz="2000" dirty="0">
                <a:latin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</a:rPr>
              <a:t>зависимост</a:t>
            </a:r>
            <a:r>
              <a:rPr lang="ru-RU" sz="2000" dirty="0">
                <a:latin typeface="Times New Roman" pitchFamily="18" charset="0"/>
              </a:rPr>
              <a:t> от много </a:t>
            </a:r>
            <a:r>
              <a:rPr lang="ru-RU" sz="2000" dirty="0" err="1">
                <a:latin typeface="Times New Roman" pitchFamily="18" charset="0"/>
              </a:rPr>
              <a:t>фактори</a:t>
            </a:r>
            <a:r>
              <a:rPr lang="ru-RU" sz="2000" dirty="0">
                <a:latin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</a:rPr>
              <a:t>като</a:t>
            </a:r>
            <a:r>
              <a:rPr lang="ru-RU" sz="2000" dirty="0">
                <a:latin typeface="Times New Roman" pitchFamily="18" charset="0"/>
              </a:rPr>
              <a:t>  например пол, </a:t>
            </a:r>
            <a:r>
              <a:rPr lang="ru-RU" sz="2000" dirty="0" err="1">
                <a:latin typeface="Times New Roman" pitchFamily="18" charset="0"/>
              </a:rPr>
              <a:t>възраст</a:t>
            </a:r>
            <a:r>
              <a:rPr lang="ru-RU" sz="2000" dirty="0">
                <a:latin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</a:rPr>
              <a:t>височина</a:t>
            </a:r>
            <a:r>
              <a:rPr lang="ru-RU" sz="2000" dirty="0">
                <a:latin typeface="Times New Roman" pitchFamily="18" charset="0"/>
              </a:rPr>
              <a:t> и антропометрия на </a:t>
            </a:r>
            <a:r>
              <a:rPr lang="ru-RU" sz="2000" dirty="0" err="1">
                <a:latin typeface="Times New Roman" pitchFamily="18" charset="0"/>
              </a:rPr>
              <a:t>тялото</a:t>
            </a:r>
            <a:r>
              <a:rPr lang="ru-RU" sz="2000" dirty="0">
                <a:latin typeface="Times New Roman" pitchFamily="18" charset="0"/>
              </a:rPr>
              <a:t> и др. </a:t>
            </a:r>
          </a:p>
        </p:txBody>
      </p: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2910" cy="72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1400" y="0"/>
            <a:ext cx="77260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95075B7-154F-41D9-B9CA-CAA214D27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Def.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Опитът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показва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че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една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уравновеси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сила</a:t>
            </a:r>
            <a:r>
              <a:rPr lang="bg-BG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тежестта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на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тялото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 приложена в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подходяща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точка от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тялото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Тази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точка можем да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смятаме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за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приложна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точка на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резултантната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сила на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тежестта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на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тялото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нарича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център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тежестта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Def.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Точката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която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ако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окачим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едно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тяло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се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намира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безразлично равновесие, се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нарича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център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тежестта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тялото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&amp;Ncy;&amp;acy;&amp;tscy;&amp;icy;&amp;ocy;&amp;ncy;&amp;acy;&amp;lcy;&amp;ncy;&amp;acy; &amp;Scy;&amp;pcy;&amp;ocy;&amp;rcy;&amp;tcy;&amp;ncy;&amp;acy; &amp;Acy;&amp;kcy;&amp;acy;&amp;dcy;&amp;iecy;&amp;mcy;&amp;icy;&amp;yacy; (&amp;Ncy;&amp;Scy;&amp;Acy;) &quot;&amp;Vcy;&amp;acy;&amp;scy;&amp;icy;&amp;lcy; &amp;Lcy;&amp;iecy;&amp;vcy;&amp;scy;&amp;kcy;&amp;icy;&quot;">
            <a:extLst>
              <a:ext uri="{FF2B5EF4-FFF2-40B4-BE49-F238E27FC236}">
                <a16:creationId xmlns:a16="http://schemas.microsoft.com/office/drawing/2014/main" id="{6BD76033-010B-42ED-A036-9BAC60E73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2910" cy="72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manager.bg/sites/default/files/mainimages/1_336.jpg">
            <a:extLst>
              <a:ext uri="{FF2B5EF4-FFF2-40B4-BE49-F238E27FC236}">
                <a16:creationId xmlns:a16="http://schemas.microsoft.com/office/drawing/2014/main" id="{1B951F4C-27AB-490C-A259-D154D7596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1400" y="0"/>
            <a:ext cx="77260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8299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2868</TotalTime>
  <Words>1166</Words>
  <Application>Microsoft Office PowerPoint</Application>
  <PresentationFormat>Презентация на цял екран (4:3)</PresentationFormat>
  <Paragraphs>91</Paragraphs>
  <Slides>14</Slides>
  <Notes>0</Notes>
  <HiddenSlides>0</HiddenSlides>
  <MMClips>0</MMClips>
  <ScaleCrop>false</ScaleCrop>
  <HeadingPairs>
    <vt:vector size="8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Вградени OLE сървъри</vt:lpstr>
      </vt:variant>
      <vt:variant>
        <vt:i4>2</vt:i4>
      </vt:variant>
      <vt:variant>
        <vt:lpstr>Заглавия на слайдовете</vt:lpstr>
      </vt:variant>
      <vt:variant>
        <vt:i4>14</vt:i4>
      </vt:variant>
    </vt:vector>
  </HeadingPairs>
  <TitlesOfParts>
    <vt:vector size="20" baseType="lpstr">
      <vt:lpstr>Arial</vt:lpstr>
      <vt:lpstr>Cambria Math</vt:lpstr>
      <vt:lpstr>Times New Roman</vt:lpstr>
      <vt:lpstr>Default Design</vt:lpstr>
      <vt:lpstr>Photo Editor Photo</vt:lpstr>
      <vt:lpstr>Equation</vt:lpstr>
      <vt:lpstr>Сили на еластична деформация. Методи за определяне на  ОЦТ.  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Аналитичен метод за определяне на ОЦТ на телата.</vt:lpstr>
      <vt:lpstr>Презентация на PowerPoint</vt:lpstr>
      <vt:lpstr>Презентация на PowerPoint</vt:lpstr>
      <vt:lpstr>Презентация на PowerPoint</vt:lpstr>
    </vt:vector>
  </TitlesOfParts>
  <Company>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ot</dc:creator>
  <cp:lastModifiedBy>Потребител на Windows</cp:lastModifiedBy>
  <cp:revision>228</cp:revision>
  <dcterms:created xsi:type="dcterms:W3CDTF">2010-10-06T18:12:44Z</dcterms:created>
  <dcterms:modified xsi:type="dcterms:W3CDTF">2026-01-20T09:57:42Z</dcterms:modified>
</cp:coreProperties>
</file>