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2" r:id="rId2"/>
    <p:sldId id="304" r:id="rId3"/>
    <p:sldId id="305" r:id="rId4"/>
    <p:sldId id="285" r:id="rId5"/>
    <p:sldId id="316" r:id="rId6"/>
    <p:sldId id="317" r:id="rId7"/>
    <p:sldId id="307" r:id="rId8"/>
    <p:sldId id="295" r:id="rId9"/>
    <p:sldId id="309" r:id="rId10"/>
    <p:sldId id="262" r:id="rId11"/>
  </p:sldIdLst>
  <p:sldSz cx="9144000" cy="6858000" type="screen4x3"/>
  <p:notesSz cx="6858000" cy="9144000"/>
  <p:defaultTextStyle>
    <a:defPPr>
      <a:defRPr lang="bg-BG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6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134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EA14B7-DDE6-4E5F-9E0A-8358389C0CA4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A5BFB7-AD80-4CCB-9FE5-5897E0A5BA1B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77A371-0BAC-4A90-9F55-97A141750B38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A69A0B-E9E2-40FA-AA42-E30F2499B343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D7E2AC-6D73-4A57-970B-A77C490FAD1E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2F292C-5EE9-4503-9555-3E867201A88F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985213-FE1F-4C90-9FB2-69A0BE2BC609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1D6D5E-8D67-4E86-BD7C-CE607A5F3C2D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F86B65-C5E3-4B5A-AAB1-E1A1F7DC93D5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4F396D-4411-4086-96E4-13ADB3A59CB8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7B205E-9A18-4B96-B40E-ED64428B3382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944EE6-FF48-4280-A7D0-3B7B66ADBB43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E9AB29-20CC-4692-98AE-26B757C65858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0E892E-4874-4F64-87EA-6033F781B343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bg-BG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bg-BG"/>
              <a:t>Click to edit Master text styles</a:t>
            </a:r>
          </a:p>
          <a:p>
            <a:pPr lvl="1"/>
            <a:r>
              <a:rPr lang="bg-BG"/>
              <a:t>Second level</a:t>
            </a:r>
          </a:p>
          <a:p>
            <a:pPr lvl="2"/>
            <a:r>
              <a:rPr lang="bg-BG"/>
              <a:t>Third level</a:t>
            </a:r>
          </a:p>
          <a:p>
            <a:pPr lvl="3"/>
            <a:r>
              <a:rPr lang="bg-BG"/>
              <a:t>Fourth level</a:t>
            </a:r>
          </a:p>
          <a:p>
            <a:pPr lvl="4"/>
            <a:r>
              <a:rPr lang="bg-BG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28663CFB-D18C-427E-BE4E-22ADABB04A5F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  <p:sldLayoutId id="2147483651" r:id="rId12"/>
    <p:sldLayoutId id="2147483650" r:id="rId13"/>
    <p:sldLayoutId id="2147483649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jpeg"/><Relationship Id="rId5" Type="http://schemas.openxmlformats.org/officeDocument/2006/relationships/image" Target="../media/image2.png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500034" y="2071678"/>
            <a:ext cx="8424863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bg-BG" sz="28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ИНЕРЧНИ ХАРАКТЕРИСТИКИ</a:t>
            </a:r>
          </a:p>
          <a:p>
            <a:pPr algn="ctr">
              <a:spcBef>
                <a:spcPct val="50000"/>
              </a:spcBef>
            </a:pPr>
            <a:r>
              <a:rPr lang="bg-BG" sz="28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СИЛОВИ ХАРАКТЕРИСТИКИ</a:t>
            </a:r>
          </a:p>
          <a:p>
            <a:pPr algn="ctr">
              <a:spcBef>
                <a:spcPct val="50000"/>
              </a:spcBef>
            </a:pPr>
            <a:r>
              <a:rPr lang="bg-BG" sz="28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СИЛА НА ТЕЖЕСТТА</a:t>
            </a:r>
            <a:endParaRPr lang="en-US" sz="28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7" descr="http://www.manager.bg/sites/default/files/mainimages/1_33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72397" y="0"/>
            <a:ext cx="1571604" cy="11624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0" y="142852"/>
            <a:ext cx="87137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 dirty="0"/>
              <a:t>	</a:t>
            </a:r>
            <a:r>
              <a:rPr lang="ru-RU" sz="24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Сила на тежестта. Статика</a:t>
            </a:r>
            <a:endParaRPr lang="ru-RU" sz="2400" dirty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Силата на тежестта действа на разстояние между телата.</a:t>
            </a:r>
            <a:r>
              <a:rPr lang="bg-BG" sz="24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4579" name="Text Box 4"/>
          <p:cNvSpPr txBox="1">
            <a:spLocks noChangeArrowheads="1"/>
          </p:cNvSpPr>
          <p:nvPr/>
        </p:nvSpPr>
        <p:spPr bwMode="auto">
          <a:xfrm>
            <a:off x="5214942" y="1857364"/>
            <a:ext cx="3714744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000" b="1" baseline="-25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000" b="1" baseline="-25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– маси на телата </a:t>
            </a:r>
            <a:endParaRPr lang="en-US" sz="20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– разстояния между центровете на масите </a:t>
            </a:r>
            <a:endParaRPr lang="en-US" sz="20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– гравитационна константа </a:t>
            </a:r>
            <a:endParaRPr lang="en-US" sz="20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000" b="1" baseline="-25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ru-RU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, F</a:t>
            </a:r>
            <a:r>
              <a:rPr lang="en-US" sz="2000" b="1" baseline="-25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21</a:t>
            </a:r>
            <a:r>
              <a:rPr lang="ru-RU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– гравитационни сили</a:t>
            </a:r>
            <a:endParaRPr lang="ru-RU" sz="20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000" b="1" baseline="-25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, О</a:t>
            </a:r>
            <a:r>
              <a:rPr lang="ru-RU" sz="2000" b="1" baseline="-25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– центрове на масите</a:t>
            </a:r>
            <a:endParaRPr lang="bg-BG" sz="20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80" name="Text Box 5"/>
          <p:cNvSpPr txBox="1">
            <a:spLocks noChangeArrowheads="1"/>
          </p:cNvSpPr>
          <p:nvPr/>
        </p:nvSpPr>
        <p:spPr bwMode="auto">
          <a:xfrm>
            <a:off x="500034" y="3714752"/>
            <a:ext cx="785818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i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Def. </a:t>
            </a:r>
            <a:r>
              <a:rPr lang="ru-RU" sz="2400" i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Между две тела в природата действат сили на взаимно привличане, </a:t>
            </a:r>
            <a:r>
              <a:rPr lang="ru-RU" sz="2400" i="1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пропорционални</a:t>
            </a:r>
            <a:r>
              <a:rPr lang="ru-RU" sz="2400" i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на техните маси и обратно пропорционални на квадрата на </a:t>
            </a:r>
            <a:r>
              <a:rPr lang="ru-RU" sz="2400" i="1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разстоянието</a:t>
            </a:r>
            <a:r>
              <a:rPr lang="ru-RU" sz="2400" i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между техните центрове.</a:t>
            </a:r>
            <a:endParaRPr lang="bg-BG" sz="2400" i="1" dirty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81" name="Text Box 6"/>
          <p:cNvSpPr txBox="1">
            <a:spLocks noChangeArrowheads="1"/>
          </p:cNvSpPr>
          <p:nvPr/>
        </p:nvSpPr>
        <p:spPr bwMode="auto">
          <a:xfrm>
            <a:off x="285720" y="5286388"/>
            <a:ext cx="850109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   Силата на тежестта </a:t>
            </a:r>
            <a:r>
              <a:rPr lang="en-US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(дистанционна сила) действа в ОЦТ на тялото, а теглото (контактна сила) е равно на силата на тежестта, но действа в контакта на тялото с опората</a:t>
            </a:r>
            <a:r>
              <a:rPr lang="bg-BG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Силата на опорната реакция </a:t>
            </a:r>
            <a:r>
              <a:rPr lang="en-US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отговаря на теглото, когато тялото е в покой. </a:t>
            </a:r>
            <a:endParaRPr lang="bg-BG" sz="20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4582" name="Picture 7" descr="gravi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6254" y="1000108"/>
            <a:ext cx="5056568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http://www.manager.bg/sites/default/files/mainimages/1_33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4821" y="0"/>
            <a:ext cx="869179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ext Box 2"/>
          <p:cNvSpPr txBox="1">
            <a:spLocks noChangeArrowheads="1"/>
          </p:cNvSpPr>
          <p:nvPr/>
        </p:nvSpPr>
        <p:spPr bwMode="auto">
          <a:xfrm>
            <a:off x="500034" y="142852"/>
            <a:ext cx="7993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ИНЕРЧНИ ХАРАКТЕРИСТИКИ</a:t>
            </a:r>
            <a:r>
              <a:rPr lang="bg-BG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65543" name="Picture 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2928934"/>
            <a:ext cx="2246299" cy="168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5544" name="Object 11"/>
          <p:cNvGraphicFramePr>
            <a:graphicFrameLocks noChangeAspect="1"/>
          </p:cNvGraphicFramePr>
          <p:nvPr/>
        </p:nvGraphicFramePr>
        <p:xfrm>
          <a:off x="0" y="4598562"/>
          <a:ext cx="1643074" cy="225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Photo Editor Photo" r:id="rId4" imgW="2486372" imgH="3419952" progId="">
                  <p:embed/>
                </p:oleObj>
              </mc:Choice>
              <mc:Fallback>
                <p:oleObj name="Photo Editor Photo" r:id="rId4" imgW="2486372" imgH="3419952" progId="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598562"/>
                        <a:ext cx="1643074" cy="2259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546" name="Rectangle 10"/>
          <p:cNvSpPr>
            <a:spLocks noChangeArrowheads="1"/>
          </p:cNvSpPr>
          <p:nvPr/>
        </p:nvSpPr>
        <p:spPr bwMode="auto">
          <a:xfrm>
            <a:off x="142845" y="642918"/>
            <a:ext cx="9001155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Def.  </a:t>
            </a:r>
            <a:r>
              <a:rPr kumimoji="0" lang="bg-BG" sz="24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Инертността се дефинира, като съпротивлението на </a:t>
            </a:r>
            <a:endParaRPr kumimoji="0" lang="en-US" sz="2400" b="0" i="1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g-BG" sz="24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телата при опит да се измени положението им или състоянието им на движение.</a:t>
            </a:r>
            <a:endParaRPr kumimoji="0" lang="bg-BG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Def.  </a:t>
            </a:r>
            <a:r>
              <a:rPr kumimoji="0" lang="bg-BG" sz="24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Маса – мярка за инертност на телата при постъпателни </a:t>
            </a:r>
            <a:endParaRPr kumimoji="0" lang="en-US" sz="2400" b="0" i="1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g-BG" sz="24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движения. Представлява количеството вещество, съдържащо </a:t>
            </a:r>
            <a:endParaRPr kumimoji="0" lang="en-US" sz="2400" b="0" i="1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g-BG" sz="24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 в тялото в даден обем</a:t>
            </a:r>
            <a:r>
              <a:rPr kumimoji="0" lang="en-US" sz="24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bg-BG" sz="24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 </a:t>
            </a:r>
            <a:endParaRPr kumimoji="0" lang="bg-BG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714612" y="2857496"/>
            <a:ext cx="6215106" cy="20128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bg-BG" sz="2400" dirty="0">
                <a:latin typeface="Times New Roman" pitchFamily="18" charset="0"/>
              </a:rPr>
              <a:t>Масата в класическата физика е </a:t>
            </a:r>
            <a:r>
              <a:rPr lang="bg-BG" sz="2400" i="1" dirty="0">
                <a:latin typeface="Times New Roman" pitchFamily="18" charset="0"/>
              </a:rPr>
              <a:t>адитивна величина</a:t>
            </a:r>
            <a:r>
              <a:rPr lang="bg-BG" sz="2400" dirty="0">
                <a:latin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bg-BG" sz="2400" dirty="0">
                <a:latin typeface="Times New Roman" pitchFamily="18" charset="0"/>
              </a:rPr>
              <a:t>т.е.</a:t>
            </a:r>
            <a:r>
              <a:rPr lang="bg-BG" sz="2400" baseline="-25000" dirty="0">
                <a:latin typeface="Times New Roman" pitchFamily="18" charset="0"/>
              </a:rPr>
              <a:t> </a:t>
            </a:r>
            <a:r>
              <a:rPr lang="bg-BG" sz="2400" dirty="0">
                <a:latin typeface="Times New Roman" pitchFamily="18" charset="0"/>
              </a:rPr>
              <a:t>масата на едно тяло е сбор от масите на неговите части: М </a:t>
            </a:r>
            <a:r>
              <a:rPr lang="en-US" sz="2400" dirty="0">
                <a:latin typeface="Times New Roman" pitchFamily="18" charset="0"/>
              </a:rPr>
              <a:t>=</a:t>
            </a:r>
            <a:r>
              <a:rPr lang="bg-BG" sz="2400" dirty="0">
                <a:latin typeface="Times New Roman" pitchFamily="18" charset="0"/>
              </a:rPr>
              <a:t> М</a:t>
            </a:r>
            <a:r>
              <a:rPr lang="bg-BG" sz="2400" baseline="-25000" dirty="0">
                <a:latin typeface="Times New Roman" pitchFamily="18" charset="0"/>
              </a:rPr>
              <a:t>1</a:t>
            </a:r>
            <a:r>
              <a:rPr lang="bg-BG" sz="2400" dirty="0">
                <a:latin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</a:rPr>
              <a:t>+ </a:t>
            </a:r>
            <a:r>
              <a:rPr lang="bg-BG" sz="2400" dirty="0">
                <a:latin typeface="Times New Roman" pitchFamily="18" charset="0"/>
              </a:rPr>
              <a:t>М</a:t>
            </a:r>
            <a:r>
              <a:rPr lang="bg-BG" sz="2400" baseline="-25000" dirty="0">
                <a:latin typeface="Times New Roman" pitchFamily="18" charset="0"/>
              </a:rPr>
              <a:t>2</a:t>
            </a:r>
            <a:endParaRPr lang="bg-BG" sz="2400" dirty="0">
              <a:latin typeface="Times New Roman" pitchFamily="18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bg-BG" sz="2400" dirty="0">
                <a:latin typeface="Times New Roman" pitchFamily="18" charset="0"/>
              </a:rPr>
              <a:t>Масата на едно тяло не зависи от формата му.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214546" y="4786322"/>
            <a:ext cx="678661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2400" i="1" dirty="0">
                <a:latin typeface="Times New Roman" pitchFamily="18" charset="0"/>
              </a:rPr>
              <a:t>Теглото</a:t>
            </a:r>
            <a:r>
              <a:rPr lang="bg-BG" sz="2400" dirty="0">
                <a:latin typeface="Times New Roman" pitchFamily="18" charset="0"/>
              </a:rPr>
              <a:t> е натискът, който оказва тялото върху опората, на която е поставено.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bg-BG" sz="2400" b="1" dirty="0">
                <a:solidFill>
                  <a:srgbClr val="FF0000"/>
                </a:solidFill>
                <a:latin typeface="Times New Roman" pitchFamily="18" charset="0"/>
              </a:rPr>
              <a:t>Теглото е сила</a:t>
            </a:r>
            <a:r>
              <a:rPr lang="bg-BG" sz="2400" dirty="0">
                <a:solidFill>
                  <a:srgbClr val="FF0000"/>
                </a:solidFill>
                <a:latin typeface="Times New Roman" pitchFamily="18" charset="0"/>
              </a:rPr>
              <a:t>.</a:t>
            </a:r>
            <a:endParaRPr lang="en-US" sz="24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500166" y="5657671"/>
            <a:ext cx="764383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bg-BG" i="1" dirty="0">
                <a:latin typeface="Times New Roman" pitchFamily="18" charset="0"/>
              </a:rPr>
              <a:t>Теглото на едно тяло може да се променя, докато масата му остава постоянна.</a:t>
            </a:r>
            <a:r>
              <a:rPr lang="en-US" i="1" dirty="0">
                <a:latin typeface="Times New Roman" pitchFamily="18" charset="0"/>
              </a:rPr>
              <a:t> </a:t>
            </a:r>
            <a:r>
              <a:rPr lang="bg-BG" dirty="0">
                <a:latin typeface="Times New Roman" pitchFamily="18" charset="0"/>
              </a:rPr>
              <a:t>Например Луната привлича телата на повърхността си 6 пъти по-слабо, отколкото Земята. Затова теглото на едно тяло на Луната ще бъде 6 пъти по-малко.</a:t>
            </a:r>
            <a:endParaRPr lang="en-US" dirty="0">
              <a:latin typeface="Times New Roman" pitchFamily="18" charset="0"/>
            </a:endParaRPr>
          </a:p>
        </p:txBody>
      </p:sp>
      <p:pic>
        <p:nvPicPr>
          <p:cNvPr id="10" name="Picture 7" descr="http://www.manager.bg/sites/default/files/mainimages/1_336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274821" y="0"/>
            <a:ext cx="869179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 Box 2"/>
          <p:cNvSpPr txBox="1">
            <a:spLocks noChangeArrowheads="1"/>
          </p:cNvSpPr>
          <p:nvPr/>
        </p:nvSpPr>
        <p:spPr bwMode="auto">
          <a:xfrm>
            <a:off x="-84143" y="-51291"/>
            <a:ext cx="9144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Def. 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Мярка за инертност при ротационни движения е </a:t>
            </a:r>
          </a:p>
          <a:p>
            <a:pPr algn="ctr">
              <a:spcBef>
                <a:spcPts val="0"/>
              </a:spcBef>
            </a:pPr>
            <a:r>
              <a:rPr lang="ru-RU" sz="2400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инерчния</a:t>
            </a:r>
            <a:r>
              <a:rPr lang="ru-RU" sz="2400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момент  </a:t>
            </a:r>
            <a:r>
              <a:rPr lang="en-US" sz="2400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ru-RU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съпротивлението, което оказва </a:t>
            </a:r>
            <a:r>
              <a:rPr lang="ru-RU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тялото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spcBef>
                <a:spcPts val="0"/>
              </a:spcBef>
            </a:pP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 опит да бъде завъртяно или да бъде променена ъгловата му скорост 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bg-BG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563" name="Text Box 4"/>
          <p:cNvSpPr txBox="1">
            <a:spLocks noChangeArrowheads="1"/>
          </p:cNvSpPr>
          <p:nvPr/>
        </p:nvSpPr>
        <p:spPr bwMode="auto">
          <a:xfrm>
            <a:off x="3340891" y="1440228"/>
            <a:ext cx="5761037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sz="24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Инерчният момент при ос на въртене минаваща през ОЦТ се определя от сумата на инерчните моменти на отделните маси</a:t>
            </a:r>
            <a:r>
              <a:rPr lang="en-US" sz="24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g-BG" sz="24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на звената на тялото.</a:t>
            </a:r>
          </a:p>
        </p:txBody>
      </p:sp>
      <p:sp>
        <p:nvSpPr>
          <p:cNvPr id="66564" name="Text Box 6"/>
          <p:cNvSpPr txBox="1">
            <a:spLocks noChangeArrowheads="1"/>
          </p:cNvSpPr>
          <p:nvPr/>
        </p:nvSpPr>
        <p:spPr bwMode="auto">
          <a:xfrm>
            <a:off x="126213" y="4662219"/>
            <a:ext cx="8975715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Инерчният момент при ос на </a:t>
            </a:r>
            <a:r>
              <a:rPr lang="ru-RU" sz="2000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въртене</a:t>
            </a:r>
            <a:r>
              <a:rPr lang="ru-RU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отместена</a:t>
            </a:r>
            <a:r>
              <a:rPr lang="ru-RU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от ОЦТ се определя от формулата:   </a:t>
            </a:r>
            <a:r>
              <a:rPr lang="en-US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bg-BG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g-BG" sz="2000" baseline="-25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общ</a:t>
            </a:r>
            <a:r>
              <a:rPr lang="ru-RU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  = </a:t>
            </a:r>
            <a:r>
              <a:rPr lang="en-US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bg-BG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оцт +  </a:t>
            </a:r>
            <a:r>
              <a:rPr lang="en-US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m . r </a:t>
            </a:r>
            <a:r>
              <a:rPr lang="en-US" sz="2000" baseline="30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bg-BG" sz="2000" baseline="30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g-BG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Теорема на Щайнер</a:t>
            </a:r>
            <a:r>
              <a:rPr lang="ru-RU" sz="2000" i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/>
            <a:r>
              <a:rPr lang="en-US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– разстояние от оста на въртене) до ОЦТ,  </a:t>
            </a:r>
            <a:r>
              <a:rPr lang="en-US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– маса на </a:t>
            </a:r>
            <a:r>
              <a:rPr lang="ru-RU" sz="2000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тялото</a:t>
            </a:r>
            <a:r>
              <a:rPr lang="ru-RU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20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Def. </a:t>
            </a:r>
            <a:r>
              <a:rPr lang="ru-RU" sz="20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Инерчният</a:t>
            </a:r>
            <a:r>
              <a:rPr lang="ru-RU" sz="20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момент е </a:t>
            </a:r>
            <a:r>
              <a:rPr lang="ru-RU" sz="20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физична</a:t>
            </a:r>
            <a:r>
              <a:rPr lang="ru-RU" sz="20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величина, </a:t>
            </a:r>
            <a:r>
              <a:rPr lang="ru-RU" sz="20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която</a:t>
            </a:r>
            <a:r>
              <a:rPr lang="ru-RU" sz="20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характеризира</a:t>
            </a:r>
            <a:r>
              <a:rPr lang="ru-RU" sz="20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разпределението</a:t>
            </a:r>
            <a:r>
              <a:rPr lang="ru-RU" sz="20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масите</a:t>
            </a:r>
            <a:r>
              <a:rPr lang="ru-RU" sz="20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едно</a:t>
            </a:r>
            <a:r>
              <a:rPr lang="ru-RU" sz="20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твърдо</a:t>
            </a:r>
            <a:r>
              <a:rPr lang="ru-RU" sz="20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тяло</a:t>
            </a:r>
            <a:r>
              <a:rPr lang="ru-RU" sz="20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спрямо</a:t>
            </a:r>
            <a:r>
              <a:rPr lang="ru-RU" sz="20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неговата</a:t>
            </a:r>
            <a:r>
              <a:rPr lang="ru-RU" sz="20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ос на </a:t>
            </a:r>
            <a:r>
              <a:rPr lang="ru-RU" sz="20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въртене</a:t>
            </a:r>
            <a:r>
              <a:rPr lang="ru-RU" sz="20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bg-BG" sz="20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bg-BG" sz="20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565" name="Text Box 8"/>
          <p:cNvSpPr txBox="1">
            <a:spLocks noChangeArrowheads="1"/>
          </p:cNvSpPr>
          <p:nvPr/>
        </p:nvSpPr>
        <p:spPr bwMode="auto">
          <a:xfrm>
            <a:off x="237296" y="3032505"/>
            <a:ext cx="8501122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Най-малък инерчен момент има тялото, когато оста на въртене минава през ОЦТ. </a:t>
            </a:r>
            <a:r>
              <a:rPr lang="bg-BG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При ос на въртене в</a:t>
            </a:r>
            <a:r>
              <a:rPr lang="ru-RU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точка, отстояща на разстояние „</a:t>
            </a:r>
            <a:r>
              <a:rPr lang="en-US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” от ОЦТ, </a:t>
            </a:r>
            <a:r>
              <a:rPr lang="en-US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ru-RU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  нараства с </a:t>
            </a:r>
            <a:r>
              <a:rPr lang="en-US" sz="2000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m.r</a:t>
            </a:r>
            <a:r>
              <a:rPr lang="ru-RU" sz="2000" baseline="30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. При салта в гимнастиката</a:t>
            </a:r>
            <a:r>
              <a:rPr lang="en-US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пирует, аксел, флинт, </a:t>
            </a:r>
            <a:r>
              <a:rPr lang="bg-BG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установяването</a:t>
            </a:r>
            <a:r>
              <a:rPr lang="ru-RU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на оста на въртене да минава през ОЦТ на спортиста е процес на дългогодишни тренировки.</a:t>
            </a:r>
            <a:endParaRPr lang="bg-BG" sz="20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566" name="Text Box 10"/>
          <p:cNvSpPr txBox="1">
            <a:spLocks noChangeArrowheads="1"/>
          </p:cNvSpPr>
          <p:nvPr/>
        </p:nvSpPr>
        <p:spPr bwMode="auto">
          <a:xfrm>
            <a:off x="1908175" y="4076700"/>
            <a:ext cx="16557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pic>
        <p:nvPicPr>
          <p:cNvPr id="66567" name="Picture 13" descr="4u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135" y="1531071"/>
            <a:ext cx="3136302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1"/>
          <p:cNvSpPr txBox="1"/>
          <p:nvPr/>
        </p:nvSpPr>
        <p:spPr>
          <a:xfrm>
            <a:off x="632287" y="1199659"/>
            <a:ext cx="20002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ru-RU" sz="32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32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32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. </a:t>
            </a:r>
            <a:r>
              <a:rPr lang="en-US" sz="32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r </a:t>
            </a:r>
            <a:r>
              <a:rPr lang="en-US" sz="3200" b="1" baseline="300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bg-BG" sz="3200" dirty="0"/>
          </a:p>
        </p:txBody>
      </p:sp>
      <p:pic>
        <p:nvPicPr>
          <p:cNvPr id="11" name="Picture 7" descr="http://www.manager.bg/sites/default/files/mainimages/1_33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4821" y="0"/>
            <a:ext cx="869179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4"/>
          <p:cNvSpPr txBox="1">
            <a:spLocks noChangeArrowheads="1"/>
          </p:cNvSpPr>
          <p:nvPr/>
        </p:nvSpPr>
        <p:spPr bwMode="auto">
          <a:xfrm>
            <a:off x="323850" y="0"/>
            <a:ext cx="84963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bg-BG" sz="24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СИЛОВИ ХАРАКТЕРИСТИКИ</a:t>
            </a:r>
          </a:p>
        </p:txBody>
      </p:sp>
      <p:sp>
        <p:nvSpPr>
          <p:cNvPr id="46083" name="Text Box 5"/>
          <p:cNvSpPr txBox="1">
            <a:spLocks noChangeArrowheads="1"/>
          </p:cNvSpPr>
          <p:nvPr/>
        </p:nvSpPr>
        <p:spPr bwMode="auto">
          <a:xfrm>
            <a:off x="0" y="642918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dirty="0"/>
              <a:t> </a:t>
            </a:r>
            <a:r>
              <a:rPr lang="bg-BG" dirty="0"/>
              <a:t>  </a:t>
            </a:r>
            <a:r>
              <a:rPr lang="bg-BG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Def. </a:t>
            </a:r>
            <a:r>
              <a:rPr lang="ru-RU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Силата (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е </a:t>
            </a:r>
            <a:r>
              <a:rPr lang="bg-BG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количествена </a:t>
            </a:r>
            <a:r>
              <a:rPr lang="ru-RU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мярка за взаимодействието между телата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Мерна единица - Нютон [</a:t>
            </a:r>
            <a:r>
              <a:rPr lang="en-US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]. Един Нютон е сила, която на тяло тежащо 1 </a:t>
            </a:r>
            <a:r>
              <a:rPr lang="en-US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kg</a:t>
            </a:r>
            <a:r>
              <a:rPr lang="ru-RU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придава ускорение 1</a:t>
            </a:r>
            <a:r>
              <a:rPr lang="en-US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2000" baseline="30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. Ускорението на</a:t>
            </a:r>
            <a:r>
              <a:rPr lang="en-US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g-BG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тялото</a:t>
            </a:r>
            <a:r>
              <a:rPr lang="ru-RU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е в посоката на действащата сила, затова</a:t>
            </a:r>
            <a:r>
              <a:rPr lang="bg-BG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g-BG" sz="20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0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илата е също векторна величина, характеризираща се с големина, посока и приложна точка.</a:t>
            </a:r>
            <a:r>
              <a:rPr lang="ru-RU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Големината се определя от произведението 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 =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m.a</a:t>
            </a:r>
            <a:r>
              <a:rPr lang="bg-BG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bg-BG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(втори закон на Нютон).</a:t>
            </a:r>
          </a:p>
        </p:txBody>
      </p:sp>
      <p:sp>
        <p:nvSpPr>
          <p:cNvPr id="46084" name="Text Box 6"/>
          <p:cNvSpPr txBox="1">
            <a:spLocks noChangeArrowheads="1"/>
          </p:cNvSpPr>
          <p:nvPr/>
        </p:nvSpPr>
        <p:spPr bwMode="auto">
          <a:xfrm>
            <a:off x="214282" y="3143248"/>
            <a:ext cx="8785225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При спортните движения, колкото е по-голяма приложената мускулна сила, толкова по-голямо е ускорението на тялото или на определени сегменти от него, например при хвърляния, скокове, бягания и др.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endParaRPr lang="bg-BG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6085" name="Picture 8" descr="image00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4286256"/>
            <a:ext cx="3826933" cy="2571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7282" name="Picture 2" descr="http://nauka.offnews.bg/images/events/2015/10/22/24680/1445539524_1_559x*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389" y="4240242"/>
            <a:ext cx="1857388" cy="2617757"/>
          </a:xfrm>
          <a:prstGeom prst="rect">
            <a:avLst/>
          </a:prstGeom>
          <a:noFill/>
        </p:spPr>
      </p:pic>
      <p:pic>
        <p:nvPicPr>
          <p:cNvPr id="8" name="Picture 7" descr="http://www.manager.bg/sites/default/files/mainimages/1_336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4821" y="0"/>
            <a:ext cx="869179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1"/>
          <p:cNvSpPr>
            <a:spLocks noChangeArrowheads="1"/>
          </p:cNvSpPr>
          <p:nvPr/>
        </p:nvSpPr>
        <p:spPr bwMode="auto">
          <a:xfrm>
            <a:off x="0" y="428604"/>
            <a:ext cx="9144000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g-BG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Def. </a:t>
            </a:r>
            <a:r>
              <a:rPr kumimoji="0" lang="bg-BG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Силата, като двигателно качество на човека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bg-BG" sz="24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g-BG" sz="24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способност на човека да въздейства или да противодейства на външни съпротивления за сметка на мускулни усилия (напрежения).</a:t>
            </a:r>
            <a:endParaRPr kumimoji="0" lang="bg-BG" sz="24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g-BG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Мускулната сила има различни форми на проявление в зависимост от многообразието на двигателната дейност:</a:t>
            </a:r>
            <a:endParaRPr kumimoji="0" lang="bg-BG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Def. </a:t>
            </a:r>
            <a:r>
              <a:rPr kumimoji="0" lang="bg-BG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Максимална </a:t>
            </a:r>
            <a:r>
              <a:rPr kumimoji="0" lang="bg-BG" sz="2400" b="1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сила </a:t>
            </a:r>
            <a:r>
              <a:rPr kumimoji="0" lang="bg-BG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онези максимални стойности на силата, които може да достигне даден мускул (или мускулна група), независимо от неговите разме­ри, при оптимални за това условия. </a:t>
            </a:r>
            <a:r>
              <a:rPr kumimoji="0" lang="bg-BG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Този вид мускулна сила има приоритетно значение за високия спортен резултат при</a:t>
            </a:r>
            <a:r>
              <a:rPr kumimoji="0" lang="en-US" sz="2400" b="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bg-BG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вдигане на тежести, силов трибой, борба и гимнастика – мъже.</a:t>
            </a:r>
            <a:endParaRPr kumimoji="0" lang="bg-BG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Def. </a:t>
            </a:r>
            <a:r>
              <a:rPr kumimoji="0" lang="bg-BG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Динамична </a:t>
            </a:r>
            <a:r>
              <a:rPr kumimoji="0" lang="bg-BG" sz="2400" b="1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(експлозивна) сила </a:t>
            </a:r>
            <a:r>
              <a:rPr kumimoji="0" lang="bg-BG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онова максимално значение на силата, което може да развие даден мускул за възможно най-кратко време. </a:t>
            </a:r>
            <a:r>
              <a:rPr kumimoji="0" lang="bg-BG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Този вид мускулна сила има приоритетно значение при скоковете и хвърлянията в леката атлетика, при стартовите ускорения, отскоците в спортните игри, ударите в бокса.</a:t>
            </a:r>
            <a:endParaRPr kumimoji="0" lang="bg-BG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http://www.manager.bg/sites/default/files/mainimages/1_33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4821" y="0"/>
            <a:ext cx="869179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Rectangle 1"/>
          <p:cNvSpPr>
            <a:spLocks noChangeArrowheads="1"/>
          </p:cNvSpPr>
          <p:nvPr/>
        </p:nvSpPr>
        <p:spPr bwMode="auto">
          <a:xfrm>
            <a:off x="0" y="785794"/>
            <a:ext cx="91440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/>
            <a:r>
              <a:rPr kumimoji="0" lang="en-US" sz="2800" b="1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Def. </a:t>
            </a:r>
            <a:r>
              <a:rPr kumimoji="0" lang="en-US" sz="28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Силова</a:t>
            </a: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издръжливост</a:t>
            </a:r>
            <a:r>
              <a:rPr kumimoji="0" lang="en-US" sz="2800" b="1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способността</a:t>
            </a:r>
            <a:r>
              <a:rPr lang="ru-RU" sz="2800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</a:t>
            </a:r>
            <a:r>
              <a:rPr lang="ru-RU" sz="2800" dirty="0" err="1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мускулите</a:t>
            </a:r>
            <a:r>
              <a:rPr lang="ru-RU" sz="2800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да </a:t>
            </a:r>
            <a:r>
              <a:rPr lang="ru-RU" sz="2800" dirty="0" err="1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повтарят</a:t>
            </a:r>
            <a:r>
              <a:rPr lang="ru-RU" sz="2800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силово</a:t>
            </a:r>
            <a:r>
              <a:rPr lang="ru-RU" sz="2800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усилие </a:t>
            </a:r>
            <a:r>
              <a:rPr lang="ru-RU" sz="2800" dirty="0" err="1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срещу</a:t>
            </a:r>
            <a:r>
              <a:rPr lang="ru-RU" sz="2800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значително</a:t>
            </a:r>
            <a:r>
              <a:rPr lang="ru-RU" sz="2800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съпротивление</a:t>
            </a:r>
            <a:r>
              <a:rPr lang="ru-RU" sz="2800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за </a:t>
            </a:r>
            <a:r>
              <a:rPr lang="ru-RU" sz="2800" dirty="0" err="1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продължително</a:t>
            </a:r>
            <a:r>
              <a:rPr lang="ru-RU" sz="2800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време</a:t>
            </a:r>
            <a:r>
              <a:rPr kumimoji="0" lang="bg-BG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Тя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е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съществено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значение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гребането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плуването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400 м, 800 м, 1500 м,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леката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атлетика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5000 и 10 000 м,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ски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бягането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шосейното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колоездене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др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bg-BG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Def. </a:t>
            </a:r>
            <a:r>
              <a:rPr kumimoji="0" lang="bg-BG" sz="28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Относителна </a:t>
            </a:r>
            <a:r>
              <a:rPr kumimoji="0" lang="bg-BG" sz="2800" b="1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сила </a:t>
            </a:r>
            <a:r>
              <a:rPr kumimoji="0" lang="bg-BG" sz="2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отношението на максималната сила на дадено лице към собственото му тегло.</a:t>
            </a:r>
            <a:r>
              <a:rPr kumimoji="0" lang="bg-BG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От съществено значение е за тези спортове, в които спортният резултат зависи от теглото на спортиста – вдигане на тежести, борба, джудо, спортна гимнастика, скокове в леката атлетика и др. 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[</a:t>
            </a:r>
            <a:r>
              <a:rPr kumimoji="0" lang="bg-BG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Дашева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]</a:t>
            </a:r>
            <a:r>
              <a:rPr kumimoji="0" lang="bg-BG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http://www.manager.bg/sites/default/files/mainimages/1_33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4821" y="0"/>
            <a:ext cx="869179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 Box 4"/>
          <p:cNvSpPr txBox="1">
            <a:spLocks noChangeArrowheads="1"/>
          </p:cNvSpPr>
          <p:nvPr/>
        </p:nvSpPr>
        <p:spPr bwMode="auto">
          <a:xfrm>
            <a:off x="399967" y="4677843"/>
            <a:ext cx="850109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bg-BG" sz="20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Def. </a:t>
            </a:r>
            <a:r>
              <a:rPr lang="bg-BG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Силов момент - 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000" b="1" i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0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(въртящ момент) </a:t>
            </a:r>
            <a:r>
              <a:rPr lang="en-US" sz="20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ru-RU" sz="20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способността на силата чрез своето механично въздействие да завърти тялото. </a:t>
            </a:r>
            <a:r>
              <a:rPr lang="ru-RU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Числено е равен на произведението от големината на действащата сила </a:t>
            </a:r>
            <a:r>
              <a:rPr lang="en-US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и дължината на нейното рамо </a:t>
            </a:r>
            <a:r>
              <a:rPr lang="en-US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най-късото разстояние от точката на въртене до направлението на силата</a:t>
            </a:r>
            <a:r>
              <a:rPr lang="ru-RU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bg-BG" sz="20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7348" name="Picture 10" descr="gy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642918"/>
            <a:ext cx="2736289" cy="2928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946" name="Picture 2" descr="G:\Биомеханика Лекции\Фигури за лекции\ramo.bm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61067" y="1071546"/>
            <a:ext cx="5982933" cy="2857520"/>
          </a:xfrm>
          <a:prstGeom prst="rect">
            <a:avLst/>
          </a:prstGeom>
          <a:noFill/>
        </p:spPr>
      </p:pic>
      <p:pic>
        <p:nvPicPr>
          <p:cNvPr id="6" name="Picture 7" descr="http://www.manager.bg/sites/default/files/mainimages/1_336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4821" y="0"/>
            <a:ext cx="869179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Текстово поле 1">
                <a:extLst>
                  <a:ext uri="{FF2B5EF4-FFF2-40B4-BE49-F238E27FC236}">
                    <a16:creationId xmlns:a16="http://schemas.microsoft.com/office/drawing/2014/main" id="{202151AD-8F97-41CF-B7E4-7D92639566AE}"/>
                  </a:ext>
                </a:extLst>
              </p:cNvPr>
              <p:cNvSpPr txBox="1"/>
              <p:nvPr/>
            </p:nvSpPr>
            <p:spPr>
              <a:xfrm>
                <a:off x="3635896" y="3790566"/>
                <a:ext cx="2520280" cy="7386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4800" dirty="0">
                    <a:solidFill>
                      <a:srgbClr val="FF0000"/>
                    </a:solidFill>
                  </a:rPr>
                  <a:t>M</a:t>
                </a:r>
                <a:r>
                  <a:rPr lang="en-US" sz="4800" baseline="-25000" dirty="0">
                    <a:solidFill>
                      <a:srgbClr val="FF0000"/>
                    </a:solidFill>
                  </a:rPr>
                  <a:t>F</a:t>
                </a:r>
                <a14:m>
                  <m:oMath xmlns:m="http://schemas.openxmlformats.org/officeDocument/2006/math">
                    <m:r>
                      <a:rPr lang="en-US" sz="48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sz="4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. </m:t>
                    </m:r>
                    <m:r>
                      <a:rPr lang="en-US" sz="4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endParaRPr lang="bg-BG" sz="4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" name="Текстово поле 1">
                <a:extLst>
                  <a:ext uri="{FF2B5EF4-FFF2-40B4-BE49-F238E27FC236}">
                    <a16:creationId xmlns:a16="http://schemas.microsoft.com/office/drawing/2014/main" id="{202151AD-8F97-41CF-B7E4-7D92639566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5896" y="3790566"/>
                <a:ext cx="2520280" cy="738664"/>
              </a:xfrm>
              <a:prstGeom prst="rect">
                <a:avLst/>
              </a:prstGeom>
              <a:blipFill>
                <a:blip r:embed="rId6"/>
                <a:stretch>
                  <a:fillRect l="-14493" t="-26446" b="-47934"/>
                </a:stretch>
              </a:blipFill>
            </p:spPr>
            <p:txBody>
              <a:bodyPr/>
              <a:lstStyle/>
              <a:p>
                <a:r>
                  <a:rPr lang="bg-BG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4"/>
          <p:cNvSpPr txBox="1">
            <a:spLocks noChangeArrowheads="1"/>
          </p:cNvSpPr>
          <p:nvPr/>
        </p:nvSpPr>
        <p:spPr bwMode="auto">
          <a:xfrm>
            <a:off x="142844" y="428604"/>
            <a:ext cx="9001156" cy="2369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20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000" b="1" i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3. Def.  </a:t>
            </a:r>
            <a:r>
              <a:rPr lang="bg-BG" sz="2000" b="1" i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Импулсът </a:t>
            </a:r>
            <a:r>
              <a:rPr lang="ru-RU" sz="2000" b="1" i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на силата (</a:t>
            </a:r>
            <a:r>
              <a:rPr lang="en-US" sz="2000" b="1" i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000" b="1" i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000" i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 равен на произведението от </a:t>
            </a:r>
            <a:endParaRPr lang="en-US" sz="20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големината на силата и продължителността на действието й ∆</a:t>
            </a:r>
            <a:r>
              <a:rPr lang="en-US" sz="20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000" i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І = </a:t>
            </a:r>
            <a:r>
              <a:rPr lang="en-US" sz="24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4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. ∆</a:t>
            </a:r>
            <a:r>
              <a:rPr lang="en-US" sz="24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bg-BG" sz="24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bg-BG" sz="24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dirty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            F</a:t>
            </a:r>
            <a:r>
              <a:rPr lang="ru-RU" sz="24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. ∆</a:t>
            </a:r>
            <a:r>
              <a:rPr lang="en-US" sz="24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4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4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. </a:t>
            </a:r>
            <a:r>
              <a:rPr lang="en-US" sz="24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4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. ∆</a:t>
            </a:r>
            <a:r>
              <a:rPr lang="en-US" sz="24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t                           </a:t>
            </a:r>
            <a:r>
              <a:rPr lang="en-US" sz="2400" b="1" u="sng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400" b="1" u="sng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400" b="1" u="sng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u="sng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∆</a:t>
            </a:r>
            <a:r>
              <a:rPr lang="en-US" sz="2400" b="1" u="sng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b="1" u="sng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400" b="1" u="sng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ru-RU" sz="2400" b="1" u="sng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400" b="1" u="sng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u="sng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∆</a:t>
            </a:r>
            <a:r>
              <a:rPr lang="en-US" sz="2400" b="1" u="sng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endParaRPr lang="en-US" sz="24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0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0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∆</a:t>
            </a:r>
            <a:r>
              <a:rPr lang="en-US" sz="20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0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0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ru-RU" sz="20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0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∆</a:t>
            </a:r>
            <a:r>
              <a:rPr lang="en-US" sz="20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е основно уравнение на механиката</a:t>
            </a:r>
            <a:r>
              <a:rPr lang="bg-BG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. И</a:t>
            </a:r>
            <a:r>
              <a:rPr lang="ru-RU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мпулсът на действащата сила (</a:t>
            </a:r>
            <a:r>
              <a:rPr lang="en-US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. ∆</a:t>
            </a:r>
            <a:r>
              <a:rPr lang="en-US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) е равен на промяната на количеството движение (</a:t>
            </a:r>
            <a:r>
              <a:rPr lang="en-US" sz="20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0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. ∆</a:t>
            </a:r>
            <a:r>
              <a:rPr lang="en-US" sz="20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).  </a:t>
            </a:r>
          </a:p>
          <a:p>
            <a:pPr algn="just"/>
            <a:r>
              <a:rPr lang="ru-RU" sz="20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Импулсът на силата (І)</a:t>
            </a:r>
            <a:r>
              <a:rPr lang="ru-RU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с дименсия [</a:t>
            </a:r>
            <a:r>
              <a:rPr lang="en-US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] </a:t>
            </a:r>
            <a:r>
              <a:rPr lang="en-US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bg-BG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нютон секунда</a:t>
            </a:r>
            <a:r>
              <a:rPr lang="en-US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е </a:t>
            </a:r>
            <a:r>
              <a:rPr lang="ru-RU" sz="2000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векторна</a:t>
            </a:r>
            <a:r>
              <a:rPr lang="ru-RU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величина, като посоката му се определя от посоката на </a:t>
            </a:r>
            <a:r>
              <a:rPr lang="ru-RU" sz="2000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силата</a:t>
            </a:r>
            <a:r>
              <a:rPr lang="ru-RU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bg-BG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6323" name="Text Box 5"/>
          <p:cNvSpPr txBox="1">
            <a:spLocks noChangeArrowheads="1"/>
          </p:cNvSpPr>
          <p:nvPr/>
        </p:nvSpPr>
        <p:spPr bwMode="auto">
          <a:xfrm>
            <a:off x="214282" y="3071810"/>
            <a:ext cx="874871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bg-BG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Чрез уравнението се решават правата и обратната задачи в механиката</a:t>
            </a:r>
            <a:r>
              <a:rPr lang="en-US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bg-BG" sz="20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6324" name="Text Box 9"/>
          <p:cNvSpPr txBox="1">
            <a:spLocks noChangeArrowheads="1"/>
          </p:cNvSpPr>
          <p:nvPr/>
        </p:nvSpPr>
        <p:spPr bwMode="auto">
          <a:xfrm>
            <a:off x="2214546" y="3643314"/>
            <a:ext cx="43211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bg-BG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Права – чрез </a:t>
            </a:r>
            <a:r>
              <a:rPr lang="bg-BG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∆</a:t>
            </a:r>
            <a:r>
              <a:rPr lang="en-US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bg-BG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се определя </a:t>
            </a:r>
            <a:r>
              <a:rPr lang="en-US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bg-BG" b="1" baseline="-25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ср</a:t>
            </a:r>
            <a:r>
              <a:rPr lang="bg-BG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bg-BG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 Обратна – чрез </a:t>
            </a:r>
            <a:r>
              <a:rPr lang="en-US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bg-BG" b="1" baseline="-25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ср</a:t>
            </a:r>
            <a:r>
              <a:rPr lang="bg-BG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bg-BG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се определя </a:t>
            </a:r>
            <a:r>
              <a:rPr lang="en-US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bg-BG" b="1" baseline="-25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ср</a:t>
            </a:r>
            <a:r>
              <a:rPr lang="bg-BG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56328" name="Picture 25" descr="impul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3714752"/>
            <a:ext cx="121641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329" name="Picture 26" descr="impuls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43702" y="3643314"/>
            <a:ext cx="1242996" cy="61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6258" name="Picture 2" descr="Резултат с изображение за тенис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596" y="4500570"/>
            <a:ext cx="3714776" cy="2087960"/>
          </a:xfrm>
          <a:prstGeom prst="rect">
            <a:avLst/>
          </a:prstGeom>
          <a:noFill/>
        </p:spPr>
      </p:pic>
      <p:pic>
        <p:nvPicPr>
          <p:cNvPr id="96260" name="Picture 4" descr="Резултат с изображение за бокс пулев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14942" y="4572008"/>
            <a:ext cx="2861726" cy="2008712"/>
          </a:xfrm>
          <a:prstGeom prst="rect">
            <a:avLst/>
          </a:prstGeom>
          <a:noFill/>
        </p:spPr>
      </p:pic>
      <p:pic>
        <p:nvPicPr>
          <p:cNvPr id="10" name="Picture 7" descr="http://www.manager.bg/sites/default/files/mainimages/1_336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274821" y="0"/>
            <a:ext cx="869179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ight Arrow 10"/>
          <p:cNvSpPr/>
          <p:nvPr/>
        </p:nvSpPr>
        <p:spPr>
          <a:xfrm>
            <a:off x="3643306" y="1643050"/>
            <a:ext cx="107157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  </a:t>
            </a:r>
            <a:endParaRPr lang="bg-B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55" name="Rectangle 11"/>
          <p:cNvSpPr>
            <a:spLocks noChangeArrowheads="1"/>
          </p:cNvSpPr>
          <p:nvPr/>
        </p:nvSpPr>
        <p:spPr bwMode="auto">
          <a:xfrm>
            <a:off x="0" y="307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g-BG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5" name="Picture 7" descr="http://www.manager.bg/sites/default/files/mainimages/1_33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4821" y="0"/>
            <a:ext cx="869179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Картина 5">
            <a:extLst>
              <a:ext uri="{FF2B5EF4-FFF2-40B4-BE49-F238E27FC236}">
                <a16:creationId xmlns:a16="http://schemas.microsoft.com/office/drawing/2014/main" id="{63A54F6D-E47B-4E9C-9C4E-7DC20AB48E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724332"/>
            <a:ext cx="9144000" cy="60170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1649</TotalTime>
  <Words>736</Words>
  <Application>Microsoft Office PowerPoint</Application>
  <PresentationFormat>Презентация на цял екран (4:3)</PresentationFormat>
  <Paragraphs>54</Paragraphs>
  <Slides>10</Slides>
  <Notes>0</Notes>
  <HiddenSlides>0</HiddenSlides>
  <MMClips>0</MMClips>
  <ScaleCrop>false</ScaleCrop>
  <HeadingPairs>
    <vt:vector size="8" baseType="variant">
      <vt:variant>
        <vt:lpstr>Използвани шрифтове</vt:lpstr>
      </vt:variant>
      <vt:variant>
        <vt:i4>3</vt:i4>
      </vt:variant>
      <vt:variant>
        <vt:lpstr>Тема</vt:lpstr>
      </vt:variant>
      <vt:variant>
        <vt:i4>1</vt:i4>
      </vt:variant>
      <vt:variant>
        <vt:lpstr>Вградени OLE сървъри</vt:lpstr>
      </vt:variant>
      <vt:variant>
        <vt:i4>1</vt:i4>
      </vt:variant>
      <vt:variant>
        <vt:lpstr>Заглавия на слайдовете</vt:lpstr>
      </vt:variant>
      <vt:variant>
        <vt:i4>10</vt:i4>
      </vt:variant>
    </vt:vector>
  </HeadingPairs>
  <TitlesOfParts>
    <vt:vector size="15" baseType="lpstr">
      <vt:lpstr>Arial</vt:lpstr>
      <vt:lpstr>Cambria Math</vt:lpstr>
      <vt:lpstr>Times New Roman</vt:lpstr>
      <vt:lpstr>Default Design</vt:lpstr>
      <vt:lpstr>Photo Editor Photo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</vt:vector>
  </TitlesOfParts>
  <Company>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ot</dc:creator>
  <cp:lastModifiedBy>Потребител на Windows</cp:lastModifiedBy>
  <cp:revision>168</cp:revision>
  <dcterms:created xsi:type="dcterms:W3CDTF">2010-09-25T19:59:41Z</dcterms:created>
  <dcterms:modified xsi:type="dcterms:W3CDTF">2026-01-20T09:44:13Z</dcterms:modified>
</cp:coreProperties>
</file>