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25" r:id="rId2"/>
  </p:sldMasterIdLst>
  <p:notesMasterIdLst>
    <p:notesMasterId r:id="rId30"/>
  </p:notesMasterIdLst>
  <p:sldIdLst>
    <p:sldId id="256" r:id="rId3"/>
    <p:sldId id="258" r:id="rId4"/>
    <p:sldId id="300" r:id="rId5"/>
    <p:sldId id="260" r:id="rId6"/>
    <p:sldId id="261" r:id="rId7"/>
    <p:sldId id="262" r:id="rId8"/>
    <p:sldId id="263" r:id="rId9"/>
    <p:sldId id="272" r:id="rId10"/>
    <p:sldId id="271" r:id="rId11"/>
    <p:sldId id="264" r:id="rId12"/>
    <p:sldId id="274" r:id="rId13"/>
    <p:sldId id="275" r:id="rId14"/>
    <p:sldId id="276" r:id="rId15"/>
    <p:sldId id="277" r:id="rId16"/>
    <p:sldId id="299" r:id="rId17"/>
    <p:sldId id="278" r:id="rId18"/>
    <p:sldId id="279" r:id="rId19"/>
    <p:sldId id="302" r:id="rId20"/>
    <p:sldId id="305" r:id="rId21"/>
    <p:sldId id="303" r:id="rId22"/>
    <p:sldId id="307" r:id="rId23"/>
    <p:sldId id="306" r:id="rId24"/>
    <p:sldId id="304" r:id="rId25"/>
    <p:sldId id="309" r:id="rId26"/>
    <p:sldId id="308" r:id="rId27"/>
    <p:sldId id="311" r:id="rId28"/>
    <p:sldId id="27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89" autoAdjust="0"/>
  </p:normalViewPr>
  <p:slideViewPr>
    <p:cSldViewPr>
      <p:cViewPr varScale="1">
        <p:scale>
          <a:sx n="63" d="100"/>
          <a:sy n="63" d="100"/>
        </p:scale>
        <p:origin x="142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BAE0AA-4362-4052-8644-004B9C399288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AE048E-4EF2-4656-8484-1094E78D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B4C3E8-1512-4A99-9FF2-A4652E758A7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usiness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84438" y="4581525"/>
            <a:ext cx="6475412" cy="603250"/>
          </a:xfrm>
        </p:spPr>
        <p:txBody>
          <a:bodyPr/>
          <a:lstStyle>
            <a:lvl1pPr algn="r">
              <a:defRPr sz="32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5457825"/>
            <a:ext cx="6400800" cy="2889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FBC27-7835-449F-A434-D39AD46B1B9B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F293-FB19-4592-9916-21320BA93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CAFF-4900-4C8F-9299-0C45E554ECDF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0630-070A-4FBD-9CEB-3C83383B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8113"/>
            <a:ext cx="2171700" cy="5988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38113"/>
            <a:ext cx="6362700" cy="5988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B2CE0-EE66-4CDF-8D1A-C8111B83BC12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9475D-E9F4-41C3-859C-29688E169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113"/>
            <a:ext cx="6300788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bg-B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7587B-6741-4103-914A-EEF20365BD22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E3C15-540F-4D7D-8F3F-A2AC40DF7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F54FD-57EC-4018-93E0-821824AD3F31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162FC-3474-46A4-9C10-F3166FFBD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FC46-37D7-4D53-B75D-1DBF22267F7B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33CE-FC8D-4FC8-8A95-ED12D06BF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8B69-2C2F-4647-8FFF-D9EBFE76D195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DF1F5-13F7-432A-9EAB-BD5A9A292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CCB5B-7590-4DDF-BD8D-3C29718E48D2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5B948-E007-4242-8AE8-50AE6F46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6B6B-F541-405C-9E9F-640AF9BB6265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5F08-BD17-4AA0-A25A-F60E0829F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AE8E-51DE-4254-855A-45F1543722C1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B390-A807-41FD-847E-55C8B5BA4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CA815-243D-4149-823E-2171216EDD16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AA91-11F7-44EB-88CC-7FA78C74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5022A-D0A2-4850-B1D4-121A84F72E67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AD259-25D2-4BC2-998D-DDFAEE90D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2B26-888B-4D8E-97FC-88130F0B7083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FA5E-3D6C-4A15-84EF-C5C288104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0C38-013D-4E3B-AF71-FB9A9A51FEBC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41D40-8C90-434A-99F1-C5F9E1D19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8EF7-5784-49B3-8D2A-5BAC82826F70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9D6E-0991-4C13-AFB8-AE35CB126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264A-B9D4-4052-9AFD-0A6F12090BCE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D1F6B-DE75-4C45-A0D0-4636050DA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2E35-D516-4B10-BDBC-819915C83292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E464-5C20-44F1-8B8C-5EB748069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1275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614E4-704D-4C8D-83BE-7A8C63F432F8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87DA4-32C1-4A36-8FE6-9FFBACAA3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582C-D15B-4902-BA55-D772DC02B123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C8ADE-7BF8-4482-BB2C-B500316E1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FA2B-C0CE-41A1-A657-9744C3F4573D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8797-4B4F-418F-9402-7D83F50DE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57E6E-570C-4ECB-8F24-5BAF1BE58046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3403-8FA4-4BB4-8464-AAB0BA35D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F84-DAC8-4C87-A42C-3191F31BE1FE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7A1DF-BA41-436A-BFAB-6A4DA58A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DC250-4814-447E-B98D-85E16F4E4989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54E3F-265F-4A28-A06A-9EE0F2EF8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Business6_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38113"/>
            <a:ext cx="63007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16002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4F2F427-AA4C-4D59-BEC8-27AA3E481ACF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F663284-74E5-4D28-BDCE-2BEC40028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F6C973-0415-4751-A607-1F86C5C91F70}" type="datetimeFigureOut">
              <a:rPr lang="en-US"/>
              <a:pPr>
                <a:defRPr/>
              </a:pPr>
              <a:t>1/20/2026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49E407-6DCF-4E89-8E1A-1BB7EE483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410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6" r:id="rId9"/>
    <p:sldLayoutId id="2147484083" r:id="rId10"/>
    <p:sldLayoutId id="214748408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bg.wikipedia.org/wiki/%D0%A0%D0%B0%D0%B7%D1%81%D1%82%D0%BE%D1%8F%D0%BD%D0%B8%D0%B5" TargetMode="External"/><Relationship Id="rId5" Type="http://schemas.openxmlformats.org/officeDocument/2006/relationships/hyperlink" Target="https://bg.wikipedia.org/wiki/%D0%92%D0%B5%D0%BA%D1%82%D0%BE%D1%80" TargetMode="External"/><Relationship Id="rId4" Type="http://schemas.openxmlformats.org/officeDocument/2006/relationships/hyperlink" Target="https://bg.wikipedia.org/wiki/%D0%A4%D0%B8%D0%B7%D0%B8%D0%BA%D0%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4941168"/>
            <a:ext cx="84296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ctr"/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3200" b="1" u="sng" dirty="0">
                <a:latin typeface="Times New Roman" pitchFamily="18" charset="0"/>
                <a:cs typeface="Times New Roman" pitchFamily="18" charset="0"/>
              </a:rPr>
              <a:t>А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indent="539750"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336" y="0"/>
            <a:ext cx="1547664" cy="114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324471"/>
            <a:ext cx="5598833" cy="343700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728868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Тримерна декартова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пространствена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6267" y="1602362"/>
            <a:ext cx="4514275" cy="37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E8446E8A-F95F-4E62-8787-2FDD7B57DC9B}"/>
              </a:ext>
            </a:extLst>
          </p:cNvPr>
          <p:cNvSpPr txBox="1"/>
          <p:nvPr/>
        </p:nvSpPr>
        <p:spPr>
          <a:xfrm>
            <a:off x="135712" y="5280023"/>
            <a:ext cx="887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63500" indent="254000" algn="just"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 взаимно перпендикулярни оси  </a:t>
            </a:r>
            <a:r>
              <a:rPr lang="bg-BG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bg-BG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, </a:t>
            </a:r>
            <a:r>
              <a:rPr lang="bg-BG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bg-BG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и </a:t>
            </a:r>
            <a:r>
              <a:rPr lang="bg-BG" sz="20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</a:t>
            </a:r>
            <a:r>
              <a:rPr lang="bg-BG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 с общо начало наричаме тримерна декартова координатна система (пространствена).</a:t>
            </a:r>
            <a:endParaRPr lang="bg-BG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  <a:tabLst>
                <a:tab pos="2969895" algn="ctr"/>
                <a:tab pos="5939790" algn="r"/>
              </a:tabLst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Третата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 се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нарича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апликата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е перпендикулярна на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абсцисата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ординатата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bg-BG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061432" y="857232"/>
            <a:ext cx="6593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Пространствени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827088" y="2356366"/>
            <a:ext cx="756126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2.1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Местоположение – точка,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дефинирана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координатите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показва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къде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изследваното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97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М(Х),    М(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2.2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Траектория – линия,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свързваща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последователните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точки от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местоположенията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539750" eaLnBrk="0" hangingPunct="0"/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5430044" y="3285332"/>
            <a:ext cx="1428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>
              <a:latin typeface="Constantia" pitchFamily="18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827088" y="1700213"/>
          <a:ext cx="7200900" cy="478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r:id="rId3" imgW="5780952" imgH="3858164" progId="">
                  <p:embed/>
                </p:oleObj>
              </mc:Choice>
              <mc:Fallback>
                <p:oleObj r:id="rId3" imgW="5780952" imgH="3858164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700213"/>
                        <a:ext cx="7200900" cy="4783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1835150" y="785813"/>
            <a:ext cx="60848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800" b="1">
                <a:latin typeface="Arial Black" pitchFamily="34" charset="0"/>
                <a:cs typeface="Times New Roman" pitchFamily="18" charset="0"/>
              </a:rPr>
              <a:t>Траектория</a:t>
            </a:r>
            <a:endParaRPr lang="ru-RU" sz="2800" b="1">
              <a:latin typeface="Arial Black" pitchFamily="34" charset="0"/>
            </a:endParaRPr>
          </a:p>
        </p:txBody>
      </p:sp>
      <p:pic>
        <p:nvPicPr>
          <p:cNvPr id="6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LB-01-F1-03-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40" y="2492896"/>
            <a:ext cx="4464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77982" y="554841"/>
            <a:ext cx="88569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 – определена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дължина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траекторията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движение 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Пътят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 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скаларна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величина.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мерна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единица за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метър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[m].</a:t>
            </a:r>
          </a:p>
          <a:p>
            <a:endParaRPr lang="bg-BG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06474" y="1922468"/>
            <a:ext cx="453752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Def. 2.4.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Преместване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изика"/>
              </a:rPr>
              <a:t>физична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Физика"/>
              </a:rPr>
              <a:t> величина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задаваща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тяло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точка, отчитана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неговата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позиция.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Посоката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Вектор"/>
              </a:rPr>
              <a:t>вектора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 от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точка, а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големината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 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Разстояние"/>
              </a:rPr>
              <a:t>разстоянието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между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началната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точка. 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ChangeArrowheads="1"/>
          </p:cNvSpPr>
          <p:nvPr/>
        </p:nvSpPr>
        <p:spPr bwMode="auto">
          <a:xfrm>
            <a:off x="285720" y="789393"/>
            <a:ext cx="86407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характеризиране на човешкото тяло в пространството се </a:t>
            </a:r>
          </a:p>
          <a:p>
            <a:pPr indent="53975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използват следните пространствени характеристики:</a:t>
            </a:r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0" y="657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just"/>
            <a:r>
              <a:rPr lang="ru-RU" sz="1200" b="1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26628" name="Rectangle 14"/>
          <p:cNvSpPr>
            <a:spLocks noChangeArrowheads="1"/>
          </p:cNvSpPr>
          <p:nvPr/>
        </p:nvSpPr>
        <p:spPr bwMode="auto">
          <a:xfrm>
            <a:off x="214282" y="1744136"/>
            <a:ext cx="87868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2.5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Местоположение –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положението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точки от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(ставни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центрове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ОЦТ и др.)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2.6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Поза –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характеризира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взаимното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разположение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отделните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звена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спрямо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2.7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Ориентация –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характеризира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разположението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отделните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звена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спрямо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околната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среда 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координатната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система) -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нагоре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хоризонтално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надолу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главата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т.н. </a:t>
            </a:r>
          </a:p>
          <a:p>
            <a:pPr indent="539750" algn="just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2.8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Амплитуда на движение –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разстоянието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между две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точки за анализатора от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траекторията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движение на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изследвания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обект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-33536" y="1700808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Времеви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характеристики</a:t>
            </a:r>
          </a:p>
          <a:p>
            <a:pPr indent="539750"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Времевите   характеристики определят как движението протича във времето.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биват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indent="539750"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0" y="352172"/>
            <a:ext cx="9144000" cy="6617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14350" indent="-514350" algn="just" eaLnBrk="0" hangingPunct="0">
              <a:buAutoNum type="arabicPeriod"/>
            </a:pP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Def. </a:t>
            </a:r>
            <a:r>
              <a:rPr lang="bg-BG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Момент </a:t>
            </a:r>
            <a:r>
              <a:rPr lang="bg-BG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времето,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bg-BG" sz="2600" b="1" i="1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bg-BG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600" b="1" i="1" baseline="-25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bg-BG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представлява точка върху числовата ос на </a:t>
            </a:r>
            <a:r>
              <a:rPr lang="bg-BG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времето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bg-BG" sz="2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Няма времетраене /точката няма големина/. Служи за граница между интервалите от време, т.е кога започва и кога завършва даден интервал от време. Момента на времето можем да свържем с характерни моменти на движението </a:t>
            </a:r>
            <a:r>
              <a:rPr lang="bg-BG" sz="26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bg-BG" sz="2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неговото начало, началото или края на отделни фази, края на самото движение. </a:t>
            </a:r>
            <a:endParaRPr lang="en-US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buAutoNum type="arabicPeriod"/>
            </a:pPr>
            <a:endParaRPr lang="en-US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 eaLnBrk="0" hangingPunct="0">
              <a:buAutoNum type="arabicPeriod"/>
            </a:pPr>
            <a:endParaRPr lang="en-US" sz="2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en-US" sz="2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Def. </a:t>
            </a:r>
            <a:r>
              <a:rPr lang="bg-BG" sz="26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Интервал </a:t>
            </a:r>
            <a:r>
              <a:rPr lang="bg-BG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време</a:t>
            </a:r>
            <a:r>
              <a:rPr lang="en-US" sz="2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bg-BG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l-GR" sz="3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Δ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  </a:t>
            </a:r>
            <a:r>
              <a:rPr lang="en-US" sz="2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lang="en-US" sz="26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bg-BG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показва ни времетраенето на част от движението.   Представлява  разликата между два</a:t>
            </a:r>
            <a:r>
              <a:rPr lang="en-US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600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избрани от нас момента от </a:t>
            </a:r>
            <a:r>
              <a:rPr lang="bg-BG" sz="26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времето. </a:t>
            </a:r>
            <a:endParaRPr lang="bg-BG" sz="2600" i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bg-BG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bg-BG" sz="2800" b="1" dirty="0">
                <a:ea typeface="Calibri" pitchFamily="34" charset="0"/>
                <a:cs typeface="Times New Roman" pitchFamily="18" charset="0"/>
              </a:rPr>
              <a:t> </a:t>
            </a:r>
            <a:endParaRPr lang="bg-BG" sz="3600" baseline="-25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bg-BG" sz="2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1270000" y="657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bg-BG"/>
          </a:p>
        </p:txBody>
      </p:sp>
      <p:sp>
        <p:nvSpPr>
          <p:cNvPr id="4" name="Rectangle 3"/>
          <p:cNvSpPr/>
          <p:nvPr/>
        </p:nvSpPr>
        <p:spPr>
          <a:xfrm>
            <a:off x="2227318" y="5949280"/>
            <a:ext cx="4857750" cy="6976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g-BG" b="1" dirty="0"/>
              <a:t> </a:t>
            </a:r>
            <a:r>
              <a:rPr lang="bg-BG" sz="3600" b="1" dirty="0"/>
              <a:t>Δ</a:t>
            </a:r>
            <a:r>
              <a:rPr lang="en-US" sz="3600" b="1" dirty="0"/>
              <a:t>t  = t</a:t>
            </a:r>
            <a:r>
              <a:rPr lang="bg-BG" sz="2000" b="1" dirty="0" err="1"/>
              <a:t>кр</a:t>
            </a:r>
            <a:r>
              <a:rPr lang="bg-BG" sz="2000" b="1" dirty="0"/>
              <a:t>.</a:t>
            </a:r>
            <a:r>
              <a:rPr lang="en-US" sz="3600" b="1" dirty="0"/>
              <a:t> – t</a:t>
            </a:r>
            <a:r>
              <a:rPr lang="bg-BG" sz="2000" b="1" dirty="0"/>
              <a:t>н.</a:t>
            </a:r>
            <a:endParaRPr lang="bg-BG" sz="2000" dirty="0"/>
          </a:p>
        </p:txBody>
      </p:sp>
      <p:pic>
        <p:nvPicPr>
          <p:cNvPr id="9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D8FC5A9-9B63-4DFD-8B2D-8AD5D45E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7" y="3619243"/>
            <a:ext cx="6257925" cy="666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5714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Def.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</a:t>
            </a:r>
            <a:r>
              <a:rPr kumimoji="0" lang="bg-BG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представлява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 повторения (цикли)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интервал от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bg-BG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bg-BG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en-US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endParaRPr kumimoji="0" lang="ru-RU" sz="2400" b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268760"/>
            <a:ext cx="285752" cy="603254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65281" y="1906463"/>
            <a:ext cx="877121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темп, 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броя на циклите, ∆</a:t>
            </a:r>
            <a:r>
              <a:rPr kumimoji="0" lang="en-US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– </a:t>
            </a:r>
            <a:r>
              <a:rPr kumimoji="0" lang="bg-BG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интервал от време, за който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 извършени повторенията. </a:t>
            </a:r>
            <a:endParaRPr kumimoji="0" lang="bg-BG" sz="2400" b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bg-BG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Ритъм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bg-BG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Съществува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цикличните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ацикличните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bg-B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bg-BG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Ритъм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съотношение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времетраенето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отделните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bg-BG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фази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движението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bg-BG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1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∆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1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∆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400" b="1" i="1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...: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∆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1" i="1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endParaRPr kumimoji="0" lang="bg-BG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∆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n-US" sz="2400" b="0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интервал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bg-BG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показващ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времетраенето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тата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фаза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bg-BG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движението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bg-BG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Ритъмът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бъде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постоянен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променлив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движението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Темпът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ритъмът могат да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бъдат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използвани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като критерии: 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определяне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устойчивостта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спортната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техника</a:t>
            </a:r>
            <a:r>
              <a:rPr lang="bg-BG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en-US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умението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управляваме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времевата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движението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2" y="-135899"/>
            <a:ext cx="50990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Пространствено </a:t>
            </a:r>
            <a:r>
              <a:rPr lang="bg-BG" sz="2800" b="1" dirty="0">
                <a:latin typeface="Times New Roman" pitchFamily="18" charset="0"/>
                <a:cs typeface="Times New Roman" pitchFamily="18" charset="0"/>
              </a:rPr>
              <a:t>– времеви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характеристики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авоъгълник 1"/>
              <p:cNvSpPr/>
              <p:nvPr/>
            </p:nvSpPr>
            <p:spPr>
              <a:xfrm>
                <a:off x="326171" y="1124744"/>
                <a:ext cx="8424936" cy="5090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Дефиниции.</a:t>
                </a:r>
                <a:endParaRPr lang="bg-BG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54038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bg-BG" sz="3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bg-BG" sz="3200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g-BG" sz="32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Линейна скорост – (</a:t>
                </a:r>
                <a:r>
                  <a:rPr lang="en-US" sz="32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bg-BG" sz="32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bg-BG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bg-BG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bg-BG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bg-BG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ru-RU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bg-BG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540385" algn="just">
                  <a:lnSpc>
                    <a:spcPct val="115000"/>
                  </a:lnSpc>
                  <a:spcAft>
                    <a:spcPts val="0"/>
                  </a:spcAft>
                </a:pPr>
                <a:endParaRPr lang="en-US" sz="3200" i="1" dirty="0" smtClean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54038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32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r>
                  <a:rPr lang="ru-RU" sz="3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bg-BG" sz="3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Средна </a:t>
                </a:r>
                <a:r>
                  <a:rPr lang="bg-BG" sz="3200" i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линейна скорост </a:t>
                </a:r>
                <a:r>
                  <a:rPr lang="bg-BG" sz="3200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 тяло в определен участък от траекторията </a:t>
                </a:r>
                <a:r>
                  <a:rPr lang="bg-BG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bg-BG" sz="3200" i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това е отношението на изминатия път към времето на движение в този участък</a:t>
                </a:r>
                <a:r>
                  <a:rPr lang="bg-BG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bg-BG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73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bg-BG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bg-BG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bg-BG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bg-BG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bg-BG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авоъгъл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71" y="1124744"/>
                <a:ext cx="8424936" cy="5090304"/>
              </a:xfrm>
              <a:prstGeom prst="rect">
                <a:avLst/>
              </a:prstGeom>
              <a:blipFill>
                <a:blip r:embed="rId3"/>
                <a:stretch>
                  <a:fillRect l="-1881" t="-1078" r="-180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F694EBA5-4505-4BEF-889D-B791B148F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43" y="612573"/>
            <a:ext cx="8243914" cy="61653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49985" y="546353"/>
            <a:ext cx="850112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 algn="ctr" eaLnBrk="0" hangingPunct="0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Въведение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539750" algn="ctr" eaLnBrk="0" hangingPunct="0"/>
            <a:r>
              <a:rPr lang="ru-RU" sz="2400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Механиката е раздел от физиката, който изучава механичното  движение на телата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hangingPunct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Чрез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спортната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биомеханика могат да бъдат решени  основни задачи, пред които 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изправен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кинезитерапевт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539750" algn="just" eaLnBrk="0" hangingPunct="0">
              <a:buFontTx/>
              <a:buChar char="•"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повиши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знанията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 за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строежа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   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функциите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човешкото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algn="just" eaLnBrk="0" hangingPunct="0">
              <a:buFontTx/>
              <a:buChar char="•"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избере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най-целесъобразната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спортна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техника за даден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състезател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съобразно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биомеханичните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особености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двигателния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апарат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algn="just" eaLnBrk="0" hangingPunct="0">
              <a:buFontTx/>
              <a:buChar char="•"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изгради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най-целесъобразна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техника на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отделния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вид спорт.</a:t>
            </a:r>
          </a:p>
          <a:p>
            <a:pPr indent="539750" algn="just" eaLnBrk="0" hangingPunct="0">
              <a:buFontTx/>
              <a:buChar char="•"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 оцени и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контролира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степента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риска, за да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намали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спортния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травматизъм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813FC832-9F39-402C-A0B3-8982B9AF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581233"/>
            <a:ext cx="8715375" cy="62198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D024E697-D178-437C-BCA2-8D58AA92F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371850"/>
            <a:ext cx="5868564" cy="3486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авоъгълник 1"/>
              <p:cNvSpPr/>
              <p:nvPr/>
            </p:nvSpPr>
            <p:spPr>
              <a:xfrm>
                <a:off x="251520" y="332656"/>
                <a:ext cx="8712968" cy="373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 algn="just">
                  <a:spcAft>
                    <a:spcPts val="0"/>
                  </a:spcAft>
                </a:pPr>
                <a:r>
                  <a:rPr lang="bg-BG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bg-BG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Повечето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от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движенията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се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извършват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променлива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скорост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Когато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скоростта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е постоянна </a:t>
                </a:r>
                <a:r>
                  <a:rPr lang="bg-BG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величина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възниква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ускорение,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което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мярка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промяната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скоростта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във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времето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bg-BG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40385" algn="just">
                  <a:spcAft>
                    <a:spcPts val="0"/>
                  </a:spcAft>
                </a:pP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bg-BG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Линейно у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скорение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(a)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е 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мярка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за 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бързината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с 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която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се 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променя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скоростта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bg-BG" sz="2800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промяната на скоростта за интервал от време</a:t>
                </a:r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bg-BG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540385" algn="ctr">
                  <a:spcAft>
                    <a:spcPts val="0"/>
                  </a:spcAft>
                </a:pPr>
                <a:r>
                  <a:rPr lang="bg-BG" sz="2800" dirty="0" smtClean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bg-BG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авоъгъл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656"/>
                <a:ext cx="8712968" cy="3731150"/>
              </a:xfrm>
              <a:prstGeom prst="rect">
                <a:avLst/>
              </a:prstGeom>
              <a:blipFill>
                <a:blip r:embed="rId3"/>
                <a:stretch>
                  <a:fillRect l="-1399" t="-1797" r="-1399" b="-98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21B4B52-A1F6-4FD1-A71A-C21D25353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677275" cy="452415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:\Биомеханика Лекции\Фигури за лекции\skorost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66" y="1556792"/>
            <a:ext cx="9177322" cy="3295268"/>
          </a:xfrm>
          <a:prstGeom prst="rect">
            <a:avLst/>
          </a:prstGeom>
          <a:noFill/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863140" y="5733256"/>
            <a:ext cx="522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Фиг. Компоненти на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ускорението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H:\Биомеханика Лекции\Фигури за лекции\skorost 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075585" cy="4071966"/>
          </a:xfrm>
          <a:prstGeom prst="rect">
            <a:avLst/>
          </a:prstGeom>
          <a:noFill/>
        </p:spPr>
      </p:pic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user\Desktop\rota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47163">
            <a:off x="121118" y="3279994"/>
            <a:ext cx="3890585" cy="34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авоъгълник 1"/>
              <p:cNvSpPr/>
              <p:nvPr/>
            </p:nvSpPr>
            <p:spPr>
              <a:xfrm>
                <a:off x="323528" y="279380"/>
                <a:ext cx="8712968" cy="3148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:r>
                  <a:rPr lang="bg-BG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4.3. Ъглова скорост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bg-BG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скорост на ротация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bg-BG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символ ω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ru-RU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мерна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единица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bg-BG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bg-BG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bg-BG" sz="2800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Ъгловата скорост </a:t>
                </a:r>
                <a:r>
                  <a:rPr lang="en-US" sz="2800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bg-BG" sz="2800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е отношението между промяната на ъгъла</a:t>
                </a:r>
                <a14:m>
                  <m:oMath xmlns:m="http://schemas.openxmlformats.org/officeDocument/2006/math">
                    <m:r>
                      <a:rPr lang="bg-BG" sz="28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bg-BG" sz="28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bg-BG" sz="2800" i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съответния интервал от време.</a:t>
                </a:r>
                <a:endParaRPr lang="bg-BG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bg-BG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</m:t>
                        </m:r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bg-BG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bg-BG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bg-BG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dirty="0"/>
                  <a:t> </a:t>
                </a:r>
              </a:p>
            </p:txBody>
          </p:sp>
        </mc:Choice>
        <mc:Fallback xmlns="">
          <p:sp>
            <p:nvSpPr>
              <p:cNvPr id="2" name="Правоъгъл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9380"/>
                <a:ext cx="8712968" cy="3148811"/>
              </a:xfrm>
              <a:prstGeom prst="rect">
                <a:avLst/>
              </a:prstGeom>
              <a:blipFill>
                <a:blip r:embed="rId3"/>
                <a:stretch>
                  <a:fillRect l="-1400" t="-2132" r="-293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645024"/>
            <a:ext cx="3867690" cy="244826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A0C1C685-238E-44F1-A7EB-D45846BE0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797152"/>
            <a:ext cx="2116639" cy="1296144"/>
          </a:xfrm>
          <a:prstGeom prst="rect">
            <a:avLst/>
          </a:prstGeom>
        </p:spPr>
      </p:pic>
      <p:sp>
        <p:nvSpPr>
          <p:cNvPr id="5" name="Правоъгълник 4"/>
          <p:cNvSpPr/>
          <p:nvPr/>
        </p:nvSpPr>
        <p:spPr>
          <a:xfrm>
            <a:off x="539552" y="1268760"/>
            <a:ext cx="87129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.4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Ъглово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ускорение – символ  β ,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 [𝑟𝑎𝑑/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𝑠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неравномерно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въртеливо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появява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ъглово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ускорение.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ъгловата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интервал от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𝛽(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ср.)= ∆𝜔/∆𝑡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763891" y="1916832"/>
            <a:ext cx="554513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Показвам пример с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Kinovea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algn="ctr"/>
            <a:endParaRPr lang="bg-BG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4000" dirty="0" smtClean="0">
                <a:latin typeface="Times New Roman" pitchFamily="18" charset="0"/>
                <a:cs typeface="Times New Roman" pitchFamily="18" charset="0"/>
              </a:rPr>
              <a:t>БЛАГОДАРЯ </a:t>
            </a:r>
            <a:endParaRPr lang="bg-BG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sz="4000" dirty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bg-BG" sz="4000" dirty="0"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9029" y="0"/>
            <a:ext cx="1834971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85725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Механично движение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изменението на положението на 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едно тяло спрямо други тела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огато дадено тяло не изменя положението си спрямо други тела,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то е в покой спрямо тях.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Движението и покоят са относителни,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защото едно тяло може да се движи спрямо едни тела и да бъде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bg-BG" sz="2400" dirty="0">
                <a:latin typeface="Times New Roman" pitchFamily="18" charset="0"/>
                <a:cs typeface="Times New Roman" pitchFamily="18" charset="0"/>
              </a:rPr>
              <a:t>в покой спрямо други.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Понятието пространство е основополагащо за всички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естествени науки. Пространството не зависи от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времето, от телата или от тяхното движение. 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Ако в пространството се намира само едно тяло, ние по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никакъв начин не можем да определим местоположението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му. Винаги говорим за положението или движението на едно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тяло, спрямо друго тяло.</a:t>
            </a:r>
            <a:endParaRPr lang="bg-B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483768" y="662395"/>
            <a:ext cx="3539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2970213" algn="ctr"/>
                <a:tab pos="5940425" algn="r"/>
              </a:tabLst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Отправн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систем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42874" y="1310862"/>
            <a:ext cx="8677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ctr">
              <a:buFont typeface="Wingdings" pitchFamily="2" charset="2"/>
              <a:buChar char="ü"/>
              <a:tabLst>
                <a:tab pos="2970213" algn="ctr"/>
                <a:tab pos="5940425" algn="r"/>
              </a:tabLst>
            </a:pP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Тяло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спрямо което се определя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местоположението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движението на другите тела, 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наричаме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отправно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тяло.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269875" y="2821105"/>
            <a:ext cx="8604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>
                <a:cs typeface="Arial" charset="0"/>
              </a:rPr>
              <a:t> </a:t>
            </a:r>
            <a:r>
              <a:rPr lang="ru-RU" sz="2800" dirty="0">
                <a:latin typeface="Times New Roman" pitchFamily="18" charset="0"/>
                <a:cs typeface="Arial" charset="0"/>
              </a:rPr>
              <a:t>Материална точка се нарича тяло, чиито размери, форма и вътрешна структура са несъществени за дадена задача и се пренебрегват. Материалната точка има маса.</a:t>
            </a: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77031" y="5156031"/>
            <a:ext cx="82089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Def. </a:t>
            </a:r>
            <a:r>
              <a:rPr lang="bg-BG" sz="2800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Отправната система представлява </a:t>
            </a:r>
            <a:r>
              <a:rPr lang="ru-RU" sz="2800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отправно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тяло</a:t>
            </a: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свързано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lang="ru-RU" sz="2800" i="1" u="sng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i="1" u="sng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611188" y="692150"/>
            <a:ext cx="4679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>
              <a:tabLst>
                <a:tab pos="2970213" algn="ctr"/>
                <a:tab pos="5940425" algn="r"/>
              </a:tabLs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Отправна система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4" descr="C:\Documents and Settings\user\Desktop\Picture1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412875"/>
            <a:ext cx="611981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286544" y="616645"/>
            <a:ext cx="864235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algn="ctr">
              <a:tabLst>
                <a:tab pos="2970213" algn="ctr"/>
                <a:tab pos="5940425" algn="r"/>
              </a:tabLst>
            </a:pPr>
            <a:r>
              <a:rPr lang="ru-RU" sz="2800" b="1" dirty="0">
                <a:latin typeface="Arial Black" pitchFamily="34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Отправните системи биват инерциални и неинерциални.</a:t>
            </a:r>
          </a:p>
          <a:p>
            <a:pPr indent="90488">
              <a:tabLst>
                <a:tab pos="2970213" algn="ctr"/>
                <a:tab pos="5940425" algn="r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90488">
              <a:tabLst>
                <a:tab pos="2970213" algn="ctr"/>
                <a:tab pos="5940425" algn="r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90488" eaLnBrk="0" hangingPunct="0">
              <a:buFont typeface="Wingdings" pitchFamily="2" charset="2"/>
              <a:buChar char="ü"/>
              <a:tabLst>
                <a:tab pos="2970213" algn="ctr"/>
                <a:tab pos="5940425" algn="r"/>
              </a:tabLst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Инерциална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отправна система е тази, която се движи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равномерно и праволинейно, т.е. тя няма ускорение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За такава, с известни уговорки, се приема Земята и всички неподвижно свързани с нея </a:t>
            </a:r>
            <a:r>
              <a:rPr lang="bg-BG" sz="2400" b="1" dirty="0">
                <a:latin typeface="Times New Roman" pitchFamily="18" charset="0"/>
                <a:cs typeface="Times New Roman" pitchFamily="18" charset="0"/>
              </a:rPr>
              <a:t>тела и ориентири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indent="90488" eaLnBrk="0" hangingPunct="0">
              <a:buFont typeface="Wingdings" pitchFamily="2" charset="2"/>
              <a:buChar char="ü"/>
              <a:tabLst>
                <a:tab pos="2970213" algn="ctr"/>
                <a:tab pos="5940425" algn="r"/>
              </a:tabLs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95288" y="4156075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39750" algn="just">
              <a:buFont typeface="Wingdings" pitchFamily="2" charset="2"/>
              <a:buChar char="ü"/>
              <a:tabLst>
                <a:tab pos="2970213" algn="ctr"/>
                <a:tab pos="5940425" algn="r"/>
              </a:tabLst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Неинерциална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отправна система – </a:t>
            </a:r>
            <a:r>
              <a:rPr lang="ru-RU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тази, която се движи с ускорение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Практически това са всички тела движещи се с ускорение спрямо земната повърхност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74867" y="783741"/>
            <a:ext cx="50002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ctr">
              <a:tabLst>
                <a:tab pos="2970213" algn="ctr"/>
                <a:tab pos="5940425" algn="r"/>
              </a:tabLst>
            </a:pP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Координатни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357158" y="1571612"/>
            <a:ext cx="8569325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539750">
              <a:tabLst>
                <a:tab pos="2970213" algn="ctr"/>
                <a:tab pos="5940425" algn="r"/>
              </a:tabLst>
            </a:pPr>
            <a:endParaRPr lang="ru-RU" sz="2400" dirty="0">
              <a:cs typeface="Times New Roman" pitchFamily="18" charset="0"/>
            </a:endParaRPr>
          </a:p>
          <a:p>
            <a:pPr indent="539750" algn="ctr">
              <a:tabLst>
                <a:tab pos="2970213" algn="ctr"/>
                <a:tab pos="5940425" algn="r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Най-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често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използван</a:t>
            </a:r>
            <a:r>
              <a:rPr lang="bg-BG" sz="2800" dirty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система е</a:t>
            </a:r>
          </a:p>
          <a:p>
            <a:pPr indent="539750" algn="ctr">
              <a:tabLst>
                <a:tab pos="2970213" algn="ctr"/>
                <a:tab pos="5940425" algn="r"/>
              </a:tabLs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декартовата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ru-RU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Декартовата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бива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indent="539750" eaLnBrk="0" hangingPunct="0">
              <a:tabLst>
                <a:tab pos="2970213" algn="ctr"/>
                <a:tab pos="5940425" algn="r"/>
              </a:tabLst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5786" y="3714752"/>
            <a:ext cx="7991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Едномерна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Двумерна (равнинна)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Тримерна (пространствена) </a:t>
            </a:r>
            <a:r>
              <a:rPr lang="ru-RU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57188" y="1125538"/>
            <a:ext cx="84296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Едномерна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декартова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координатна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система  </a:t>
            </a:r>
          </a:p>
          <a:p>
            <a:pPr marL="457200" indent="-457200"/>
            <a:endParaRPr lang="bg-BG" sz="28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bg-BG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оординатна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 нарича п</a:t>
            </a:r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рава, върху която са зададени: начало, единица за дължина и положителна посока.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4" descr="Ednom D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75"/>
            <a:ext cx="7429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42875" y="5857875"/>
            <a:ext cx="88439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539750" algn="ctr" eaLnBrk="0" hangingPunct="0">
              <a:tabLst>
                <a:tab pos="2970213" algn="ctr"/>
                <a:tab pos="594042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Едномерната декартова координатна система притежава една </a:t>
            </a:r>
          </a:p>
          <a:p>
            <a:pPr indent="539750" algn="ctr" eaLnBrk="0" hangingPunct="0">
              <a:tabLst>
                <a:tab pos="2970213" algn="ctr"/>
                <a:tab pos="5940425" algn="r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координатна ос и една точка, отбелязваща нулата. </a:t>
            </a:r>
          </a:p>
        </p:txBody>
      </p:sp>
      <p:pic>
        <p:nvPicPr>
          <p:cNvPr id="7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84447" y="555233"/>
            <a:ext cx="8316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Двумерна (равнинна) декартова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координатна система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-29096" y="1625416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4000" algn="ctr" eaLnBrk="0" hangingPunct="0"/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Две перпендикулярни координатни оси с общо начало </a:t>
            </a:r>
          </a:p>
          <a:p>
            <a:pPr indent="254000" algn="ctr" eaLnBrk="0" hangingPunct="0"/>
            <a:r>
              <a:rPr lang="bg-BG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образуват двумерна декартова координатна система (равнинна).</a:t>
            </a:r>
            <a:endParaRPr lang="bg-BG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www.manager.bg/sites/default/files/mainimages/1_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0"/>
            <a:ext cx="785786" cy="58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5486"/>
            <a:ext cx="4392488" cy="35187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me20thmx">
  <a:themeElements>
    <a:clrScheme name="Custom Design 14">
      <a:dk1>
        <a:srgbClr val="808080"/>
      </a:dk1>
      <a:lt1>
        <a:srgbClr val="FFFFFF"/>
      </a:lt1>
      <a:dk2>
        <a:srgbClr val="035588"/>
      </a:dk2>
      <a:lt2>
        <a:srgbClr val="003366"/>
      </a:lt2>
      <a:accent1>
        <a:srgbClr val="5D5B72"/>
      </a:accent1>
      <a:accent2>
        <a:srgbClr val="3C3453"/>
      </a:accent2>
      <a:accent3>
        <a:srgbClr val="AAB4C3"/>
      </a:accent3>
      <a:accent4>
        <a:srgbClr val="DADADA"/>
      </a:accent4>
      <a:accent5>
        <a:srgbClr val="B6B5BC"/>
      </a:accent5>
      <a:accent6>
        <a:srgbClr val="352E4A"/>
      </a:accent6>
      <a:hlink>
        <a:srgbClr val="006594"/>
      </a:hlink>
      <a:folHlink>
        <a:srgbClr val="1795BB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FFFFFF"/>
        </a:dk1>
        <a:lt1>
          <a:srgbClr val="FFFFFF"/>
        </a:lt1>
        <a:dk2>
          <a:srgbClr val="003366"/>
        </a:dk2>
        <a:lt2>
          <a:srgbClr val="808080"/>
        </a:lt2>
        <a:accent1>
          <a:srgbClr val="5D5B72"/>
        </a:accent1>
        <a:accent2>
          <a:srgbClr val="3C3453"/>
        </a:accent2>
        <a:accent3>
          <a:srgbClr val="FFFFFF"/>
        </a:accent3>
        <a:accent4>
          <a:srgbClr val="DADADA"/>
        </a:accent4>
        <a:accent5>
          <a:srgbClr val="B6B5BC"/>
        </a:accent5>
        <a:accent6>
          <a:srgbClr val="352E4A"/>
        </a:accent6>
        <a:hlink>
          <a:srgbClr val="006594"/>
        </a:hlink>
        <a:folHlink>
          <a:srgbClr val="1795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808080"/>
        </a:dk1>
        <a:lt1>
          <a:srgbClr val="FFFFFF"/>
        </a:lt1>
        <a:dk2>
          <a:srgbClr val="035588"/>
        </a:dk2>
        <a:lt2>
          <a:srgbClr val="003366"/>
        </a:lt2>
        <a:accent1>
          <a:srgbClr val="5D5B72"/>
        </a:accent1>
        <a:accent2>
          <a:srgbClr val="3C3453"/>
        </a:accent2>
        <a:accent3>
          <a:srgbClr val="AAB4C3"/>
        </a:accent3>
        <a:accent4>
          <a:srgbClr val="DADADA"/>
        </a:accent4>
        <a:accent5>
          <a:srgbClr val="B6B5BC"/>
        </a:accent5>
        <a:accent6>
          <a:srgbClr val="352E4A"/>
        </a:accent6>
        <a:hlink>
          <a:srgbClr val="006594"/>
        </a:hlink>
        <a:folHlink>
          <a:srgbClr val="1795B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00B050"/>
      </a:lt2>
      <a:accent1>
        <a:srgbClr val="A5B592"/>
      </a:accent1>
      <a:accent2>
        <a:srgbClr val="00B05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Theme20thmx</Template>
  <TotalTime>1393</TotalTime>
  <Words>1125</Words>
  <Application>Microsoft Office PowerPoint</Application>
  <PresentationFormat>Презентация на цял екран (4:3)</PresentationFormat>
  <Paragraphs>125</Paragraphs>
  <Slides>27</Slides>
  <Notes>1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8</vt:i4>
      </vt:variant>
      <vt:variant>
        <vt:lpstr>Тема</vt:lpstr>
      </vt:variant>
      <vt:variant>
        <vt:i4>2</vt:i4>
      </vt:variant>
      <vt:variant>
        <vt:lpstr>Вградени OLE сървъри</vt:lpstr>
      </vt:variant>
      <vt:variant>
        <vt:i4>0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Constantia</vt:lpstr>
      <vt:lpstr>Times New Roman</vt:lpstr>
      <vt:lpstr>Wingdings</vt:lpstr>
      <vt:lpstr>Wingdings 2</vt:lpstr>
      <vt:lpstr>Theme20thmx</vt:lpstr>
      <vt:lpstr>Flow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vostro</dc:creator>
  <cp:lastModifiedBy>Потребител на Windows</cp:lastModifiedBy>
  <cp:revision>243</cp:revision>
  <dcterms:created xsi:type="dcterms:W3CDTF">2010-09-15T19:39:08Z</dcterms:created>
  <dcterms:modified xsi:type="dcterms:W3CDTF">2026-01-20T09:40:58Z</dcterms:modified>
</cp:coreProperties>
</file>