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76" r:id="rId4"/>
    <p:sldId id="277" r:id="rId5"/>
    <p:sldId id="257" r:id="rId6"/>
    <p:sldId id="258" r:id="rId7"/>
    <p:sldId id="259" r:id="rId8"/>
    <p:sldId id="267" r:id="rId9"/>
    <p:sldId id="261" r:id="rId10"/>
    <p:sldId id="262" r:id="rId11"/>
    <p:sldId id="265" r:id="rId12"/>
    <p:sldId id="266" r:id="rId13"/>
    <p:sldId id="268" r:id="rId14"/>
    <p:sldId id="270" r:id="rId15"/>
    <p:sldId id="273" r:id="rId16"/>
    <p:sldId id="280" r:id="rId17"/>
    <p:sldId id="271" r:id="rId18"/>
    <p:sldId id="281" r:id="rId19"/>
    <p:sldId id="282" r:id="rId20"/>
    <p:sldId id="283" r:id="rId21"/>
    <p:sldId id="284" r:id="rId22"/>
    <p:sldId id="285" r:id="rId23"/>
    <p:sldId id="286" r:id="rId24"/>
    <p:sldId id="287" r:id="rId25"/>
    <p:sldId id="288" r:id="rId26"/>
    <p:sldId id="289" r:id="rId27"/>
    <p:sldId id="290" r:id="rId28"/>
    <p:sldId id="291" r:id="rId29"/>
    <p:sldId id="292" r:id="rId30"/>
    <p:sldId id="293" r:id="rId31"/>
    <p:sldId id="294" r:id="rId32"/>
    <p:sldId id="301" r:id="rId33"/>
    <p:sldId id="295" r:id="rId34"/>
    <p:sldId id="296" r:id="rId35"/>
    <p:sldId id="297" r:id="rId36"/>
    <p:sldId id="298" r:id="rId37"/>
    <p:sldId id="299" r:id="rId38"/>
    <p:sldId id="300" r:id="rId39"/>
    <p:sldId id="302" r:id="rId40"/>
    <p:sldId id="303" r:id="rId41"/>
    <p:sldId id="305" r:id="rId42"/>
    <p:sldId id="304" r:id="rId43"/>
    <p:sldId id="306" r:id="rId44"/>
    <p:sldId id="307" r:id="rId45"/>
    <p:sldId id="308" r:id="rId46"/>
    <p:sldId id="309" r:id="rId47"/>
    <p:sldId id="310" r:id="rId48"/>
    <p:sldId id="311" r:id="rId49"/>
    <p:sldId id="312" r:id="rId50"/>
    <p:sldId id="313" r:id="rId51"/>
    <p:sldId id="314" r:id="rId52"/>
    <p:sldId id="274" r:id="rId53"/>
    <p:sldId id="279" r:id="rId54"/>
    <p:sldId id="278" r:id="rId5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 varScale="1">
        <p:scale>
          <a:sx n="83" d="100"/>
          <a:sy n="83" d="100"/>
        </p:scale>
        <p:origin x="1464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B8F49-745E-4D92-A1CB-5C225A00DF22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60B6-DCAE-429D-BB47-B8AA8D1FF2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679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B8F49-745E-4D92-A1CB-5C225A00DF22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60B6-DCAE-429D-BB47-B8AA8D1FF2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071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B8F49-745E-4D92-A1CB-5C225A00DF22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60B6-DCAE-429D-BB47-B8AA8D1FF2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087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B8F49-745E-4D92-A1CB-5C225A00DF22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60B6-DCAE-429D-BB47-B8AA8D1FF2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264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B8F49-745E-4D92-A1CB-5C225A00DF22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60B6-DCAE-429D-BB47-B8AA8D1FF2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166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B8F49-745E-4D92-A1CB-5C225A00DF22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60B6-DCAE-429D-BB47-B8AA8D1FF2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512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B8F49-745E-4D92-A1CB-5C225A00DF22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60B6-DCAE-429D-BB47-B8AA8D1FF2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00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B8F49-745E-4D92-A1CB-5C225A00DF22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60B6-DCAE-429D-BB47-B8AA8D1FF2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84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B8F49-745E-4D92-A1CB-5C225A00DF22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60B6-DCAE-429D-BB47-B8AA8D1FF2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175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B8F49-745E-4D92-A1CB-5C225A00DF22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60B6-DCAE-429D-BB47-B8AA8D1FF2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740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B8F49-745E-4D92-A1CB-5C225A00DF22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F60B6-DCAE-429D-BB47-B8AA8D1FF2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421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EB8F49-745E-4D92-A1CB-5C225A00DF22}" type="datetimeFigureOut">
              <a:rPr lang="en-US" smtClean="0"/>
              <a:pPr/>
              <a:t>2/13/2025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EF60B6-DCAE-429D-BB47-B8AA8D1FF2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667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cap="all" dirty="0" smtClean="0"/>
              <a:t>гликолиза</a:t>
            </a:r>
            <a:endParaRPr lang="en-US" cap="al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349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" y="2052638"/>
            <a:ext cx="8743950" cy="275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6500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1100" y="2333625"/>
            <a:ext cx="6781800" cy="2190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97744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Трети етап на гликолизата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9588" y="1843088"/>
            <a:ext cx="8124825" cy="317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34479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357438"/>
            <a:ext cx="8686800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227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472" y="1752600"/>
            <a:ext cx="7158927" cy="3507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Oval 2"/>
          <p:cNvSpPr/>
          <p:nvPr/>
        </p:nvSpPr>
        <p:spPr>
          <a:xfrm>
            <a:off x="838200" y="1752600"/>
            <a:ext cx="1828800" cy="2286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37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b="1" dirty="0"/>
              <a:t>Г</a:t>
            </a:r>
            <a:r>
              <a:rPr lang="bg-BG" b="1" dirty="0" smtClean="0"/>
              <a:t>ЛИКОЛИЗА</a:t>
            </a:r>
            <a:endParaRPr lang="en-US" b="1" dirty="0"/>
          </a:p>
        </p:txBody>
      </p:sp>
      <p:pic>
        <p:nvPicPr>
          <p:cNvPr id="7170" name="Picture 2" descr="http://www.referati.org/ufiles/2010-10-07/36858/obmqna-na-vyglehidrati_html_10018e1c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333499"/>
            <a:ext cx="6858000" cy="514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val 4"/>
          <p:cNvSpPr/>
          <p:nvPr/>
        </p:nvSpPr>
        <p:spPr>
          <a:xfrm>
            <a:off x="1447800" y="1447800"/>
            <a:ext cx="10668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124200" y="4419600"/>
            <a:ext cx="10668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>
            <a:stCxn id="7" idx="4"/>
          </p:cNvCxnSpPr>
          <p:nvPr/>
        </p:nvCxnSpPr>
        <p:spPr>
          <a:xfrm>
            <a:off x="3657600" y="4876800"/>
            <a:ext cx="1524000" cy="2286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181600" y="487680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/>
              <a:t>Цикъл на </a:t>
            </a:r>
            <a:r>
              <a:rPr lang="en-US" b="1" dirty="0" smtClean="0"/>
              <a:t>K</a:t>
            </a:r>
            <a:r>
              <a:rPr lang="bg-BG" b="1" dirty="0" smtClean="0"/>
              <a:t>ребс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71740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908" y="692696"/>
            <a:ext cx="8813780" cy="518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0859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bg-BG" dirty="0" smtClean="0"/>
              <a:t>Активиране на пирувата</a:t>
            </a:r>
            <a:endParaRPr lang="en-US" dirty="0"/>
          </a:p>
        </p:txBody>
      </p:sp>
      <p:pic>
        <p:nvPicPr>
          <p:cNvPr id="5" name="Picture 2" descr="http://rudocs.exdat.com/pars_docs/tw_refs/205/204296/204296_html_m5bcf2db6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1" y="2438401"/>
            <a:ext cx="8182796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5"/>
          <p:cNvSpPr/>
          <p:nvPr/>
        </p:nvSpPr>
        <p:spPr>
          <a:xfrm>
            <a:off x="457201" y="4572000"/>
            <a:ext cx="761999" cy="6096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648200" y="4876800"/>
            <a:ext cx="990600" cy="9144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219200" y="4572000"/>
            <a:ext cx="304800" cy="6096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048000" y="4876800"/>
            <a:ext cx="304800" cy="6096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715000" y="4876800"/>
            <a:ext cx="1676400" cy="6096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rved Up Arrow 10"/>
          <p:cNvSpPr/>
          <p:nvPr/>
        </p:nvSpPr>
        <p:spPr>
          <a:xfrm>
            <a:off x="1371600" y="5715000"/>
            <a:ext cx="2819400" cy="45720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Curved Up Arrow 11"/>
          <p:cNvSpPr/>
          <p:nvPr/>
        </p:nvSpPr>
        <p:spPr>
          <a:xfrm>
            <a:off x="3200400" y="5486400"/>
            <a:ext cx="762000" cy="30480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Curved Up Arrow 12"/>
          <p:cNvSpPr/>
          <p:nvPr/>
        </p:nvSpPr>
        <p:spPr>
          <a:xfrm>
            <a:off x="4191000" y="5715000"/>
            <a:ext cx="2667000" cy="91440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Curved Up Arrow 13"/>
          <p:cNvSpPr/>
          <p:nvPr/>
        </p:nvSpPr>
        <p:spPr>
          <a:xfrm rot="10800000" flipH="1">
            <a:off x="990600" y="3840480"/>
            <a:ext cx="4038600" cy="731520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1981200" y="4876800"/>
            <a:ext cx="1066800" cy="762000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urved Up Arrow 15"/>
          <p:cNvSpPr/>
          <p:nvPr/>
        </p:nvSpPr>
        <p:spPr>
          <a:xfrm flipH="1">
            <a:off x="609600" y="5638800"/>
            <a:ext cx="1905000" cy="533401"/>
          </a:xfrm>
          <a:prstGeom prst="curvedUpArrow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886200" y="3081010"/>
            <a:ext cx="1143000" cy="5765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524000" y="2829580"/>
            <a:ext cx="594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800" b="1" dirty="0" smtClean="0"/>
              <a:t>Пируват дехидрогеназен комплекс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159626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1. </a:t>
            </a:r>
            <a:r>
              <a:rPr lang="bg-BG" dirty="0" smtClean="0"/>
              <a:t>Къде протичат реакциите от анаеробната </a:t>
            </a:r>
            <a:r>
              <a:rPr lang="bg-BG" dirty="0" err="1" smtClean="0"/>
              <a:t>гликолиза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bg-BG" dirty="0" smtClean="0"/>
              <a:t>В цитоплазмата на клетката</a:t>
            </a:r>
          </a:p>
          <a:p>
            <a:pPr marL="514350" indent="-514350">
              <a:buFont typeface="+mj-lt"/>
              <a:buAutoNum type="alphaUcPeriod"/>
            </a:pPr>
            <a:r>
              <a:rPr lang="bg-BG" dirty="0" smtClean="0"/>
              <a:t>В </a:t>
            </a:r>
            <a:r>
              <a:rPr lang="bg-BG" dirty="0" err="1" smtClean="0"/>
              <a:t>матрикса</a:t>
            </a:r>
            <a:r>
              <a:rPr lang="bg-BG" dirty="0" smtClean="0"/>
              <a:t> на </a:t>
            </a:r>
            <a:r>
              <a:rPr lang="bg-BG" dirty="0" err="1" smtClean="0"/>
              <a:t>митохондриите</a:t>
            </a:r>
            <a:endParaRPr lang="bg-BG" dirty="0" smtClean="0"/>
          </a:p>
          <a:p>
            <a:pPr marL="514350" indent="-514350">
              <a:buFont typeface="+mj-lt"/>
              <a:buAutoNum type="alphaUcPeriod"/>
            </a:pPr>
            <a:r>
              <a:rPr lang="bg-BG" dirty="0" smtClean="0"/>
              <a:t>В ядрото</a:t>
            </a:r>
          </a:p>
          <a:p>
            <a:pPr marL="514350" indent="-514350">
              <a:buFont typeface="+mj-lt"/>
              <a:buAutoNum type="alphaUcPeriod"/>
            </a:pPr>
            <a:r>
              <a:rPr lang="bg-BG" dirty="0" smtClean="0"/>
              <a:t>В </a:t>
            </a:r>
            <a:r>
              <a:rPr lang="bg-BG" dirty="0" err="1" smtClean="0"/>
              <a:t>пероксизомите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90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bg-BG" dirty="0" smtClean="0"/>
              <a:t>Колко молекули АТФ е чистата печалба от анаеробната </a:t>
            </a:r>
            <a:r>
              <a:rPr lang="bg-BG" dirty="0" err="1" smtClean="0"/>
              <a:t>гликолиза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bg-BG" dirty="0" smtClean="0"/>
              <a:t>1</a:t>
            </a:r>
          </a:p>
          <a:p>
            <a:pPr marL="514350" indent="-514350">
              <a:buFont typeface="+mj-lt"/>
              <a:buAutoNum type="alphaUcPeriod"/>
            </a:pPr>
            <a:r>
              <a:rPr lang="bg-BG" dirty="0" smtClean="0"/>
              <a:t>2</a:t>
            </a:r>
          </a:p>
          <a:p>
            <a:pPr marL="514350" indent="-514350">
              <a:buFont typeface="+mj-lt"/>
              <a:buAutoNum type="alphaUcPeriod"/>
            </a:pPr>
            <a:r>
              <a:rPr lang="bg-BG" dirty="0" smtClean="0"/>
              <a:t>14</a:t>
            </a:r>
          </a:p>
          <a:p>
            <a:pPr marL="514350" indent="-514350">
              <a:buFont typeface="+mj-lt"/>
              <a:buAutoNum type="alphaUcPeriod"/>
            </a:pPr>
            <a:r>
              <a:rPr lang="bg-BG" dirty="0" smtClean="0"/>
              <a:t>28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611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Определение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/>
              <a:t>Гликолизата е серия от реакции, протичащи в цитоплазмата на клетката, при които глюкоза се разгражда до пируват, съпроводено с отделяне и акумулиране на енергия.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2151366"/>
            <a:ext cx="4038600" cy="3423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bg-BG" dirty="0" smtClean="0"/>
              <a:t>Колко са необратимите реакции в анаеробната </a:t>
            </a:r>
            <a:r>
              <a:rPr lang="bg-BG" dirty="0" err="1" smtClean="0"/>
              <a:t>гликолиза</a:t>
            </a:r>
            <a:r>
              <a:rPr lang="bg-BG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bg-BG" dirty="0" smtClean="0"/>
              <a:t>1</a:t>
            </a:r>
          </a:p>
          <a:p>
            <a:pPr marL="514350" indent="-514350">
              <a:buFont typeface="+mj-lt"/>
              <a:buAutoNum type="alphaUcPeriod"/>
            </a:pPr>
            <a:r>
              <a:rPr lang="bg-BG" dirty="0" smtClean="0"/>
              <a:t>2</a:t>
            </a:r>
          </a:p>
          <a:p>
            <a:pPr marL="514350" indent="-514350">
              <a:buFont typeface="+mj-lt"/>
              <a:buAutoNum type="alphaUcPeriod"/>
            </a:pPr>
            <a:r>
              <a:rPr lang="bg-BG" dirty="0" smtClean="0"/>
              <a:t>3</a:t>
            </a:r>
          </a:p>
          <a:p>
            <a:pPr marL="514350" indent="-514350">
              <a:buFont typeface="+mj-lt"/>
              <a:buAutoNum type="alphaUcPeriod"/>
            </a:pPr>
            <a:r>
              <a:rPr lang="bg-BG" dirty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520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bg-BG" dirty="0" smtClean="0"/>
              <a:t>Кой е крайният продукт от анаеробната </a:t>
            </a:r>
            <a:r>
              <a:rPr lang="bg-BG" dirty="0" err="1" smtClean="0"/>
              <a:t>гликолиза</a:t>
            </a:r>
            <a:r>
              <a:rPr lang="bg-BG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bg-BG" dirty="0" err="1" smtClean="0"/>
              <a:t>Лактат</a:t>
            </a:r>
            <a:endParaRPr lang="bg-BG" dirty="0" smtClean="0"/>
          </a:p>
          <a:p>
            <a:pPr marL="514350" indent="-514350">
              <a:buFont typeface="+mj-lt"/>
              <a:buAutoNum type="alphaUcPeriod"/>
            </a:pPr>
            <a:r>
              <a:rPr lang="bg-BG" dirty="0" smtClean="0"/>
              <a:t>Глюкоза</a:t>
            </a:r>
          </a:p>
          <a:p>
            <a:pPr marL="514350" indent="-514350">
              <a:buFont typeface="+mj-lt"/>
              <a:buAutoNum type="alphaUcPeriod"/>
            </a:pPr>
            <a:r>
              <a:rPr lang="bg-BG" dirty="0" err="1" smtClean="0"/>
              <a:t>Гликоген</a:t>
            </a:r>
            <a:endParaRPr lang="bg-BG" dirty="0" smtClean="0"/>
          </a:p>
          <a:p>
            <a:pPr marL="514350" indent="-514350">
              <a:buFont typeface="+mj-lt"/>
              <a:buAutoNum type="alphaUcPeriod"/>
            </a:pPr>
            <a:r>
              <a:rPr lang="bg-BG" dirty="0" smtClean="0"/>
              <a:t>Мастни киселини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491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bg-BG" dirty="0" smtClean="0"/>
              <a:t>Кое е изходното вещество за </a:t>
            </a:r>
            <a:r>
              <a:rPr lang="bg-BG" dirty="0" err="1" smtClean="0"/>
              <a:t>гликолизата</a:t>
            </a:r>
            <a:r>
              <a:rPr lang="bg-BG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bg-BG" dirty="0" err="1" smtClean="0"/>
              <a:t>Лактат</a:t>
            </a:r>
            <a:endParaRPr lang="bg-BG" dirty="0" smtClean="0"/>
          </a:p>
          <a:p>
            <a:pPr marL="514350" indent="-514350">
              <a:buFont typeface="+mj-lt"/>
              <a:buAutoNum type="alphaUcPeriod"/>
            </a:pPr>
            <a:r>
              <a:rPr lang="bg-BG" dirty="0" smtClean="0"/>
              <a:t>Глюкоза</a:t>
            </a:r>
          </a:p>
          <a:p>
            <a:pPr marL="514350" indent="-514350">
              <a:buFont typeface="+mj-lt"/>
              <a:buAutoNum type="alphaUcPeriod"/>
            </a:pPr>
            <a:r>
              <a:rPr lang="bg-BG" dirty="0" smtClean="0"/>
              <a:t>Мастни киселини</a:t>
            </a:r>
          </a:p>
          <a:p>
            <a:pPr marL="514350" indent="-514350">
              <a:buFont typeface="+mj-lt"/>
              <a:buAutoNum type="alphaUcPeriod"/>
            </a:pPr>
            <a:r>
              <a:rPr lang="bg-BG" dirty="0" smtClean="0"/>
              <a:t>Аминокиселини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845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bg-BG" dirty="0" smtClean="0"/>
              <a:t>Коя от изброените молекули е монозахарид?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bg-BG" dirty="0" smtClean="0"/>
              <a:t>Лактоза</a:t>
            </a:r>
          </a:p>
          <a:p>
            <a:pPr marL="514350" indent="-514350">
              <a:buFont typeface="+mj-lt"/>
              <a:buAutoNum type="alphaUcPeriod"/>
            </a:pPr>
            <a:r>
              <a:rPr lang="bg-BG" dirty="0" err="1" smtClean="0"/>
              <a:t>Галактоза</a:t>
            </a:r>
            <a:endParaRPr lang="bg-BG" dirty="0" smtClean="0"/>
          </a:p>
          <a:p>
            <a:pPr marL="514350" indent="-514350">
              <a:buFont typeface="+mj-lt"/>
              <a:buAutoNum type="alphaUcPeriod"/>
            </a:pPr>
            <a:r>
              <a:rPr lang="bg-BG" dirty="0" err="1" smtClean="0"/>
              <a:t>Захароза</a:t>
            </a:r>
            <a:endParaRPr lang="bg-BG" dirty="0" smtClean="0"/>
          </a:p>
          <a:p>
            <a:pPr marL="514350" indent="-514350">
              <a:buFont typeface="+mj-lt"/>
              <a:buAutoNum type="alphaUcPeriod"/>
            </a:pPr>
            <a:r>
              <a:rPr lang="bg-BG" dirty="0" smtClean="0"/>
              <a:t>Скорбяла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2349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bg-BG" dirty="0" smtClean="0"/>
              <a:t>Коя от изброените молекули е </a:t>
            </a:r>
            <a:r>
              <a:rPr lang="bg-BG" dirty="0" err="1" smtClean="0"/>
              <a:t>дизахарид</a:t>
            </a:r>
            <a:r>
              <a:rPr lang="bg-BG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bg-BG" dirty="0" smtClean="0"/>
              <a:t>Лактоза</a:t>
            </a:r>
          </a:p>
          <a:p>
            <a:pPr marL="514350" indent="-514350">
              <a:buFont typeface="+mj-lt"/>
              <a:buAutoNum type="alphaUcPeriod"/>
            </a:pPr>
            <a:r>
              <a:rPr lang="bg-BG" dirty="0" err="1" smtClean="0"/>
              <a:t>Галактоза</a:t>
            </a:r>
            <a:endParaRPr lang="bg-BG" dirty="0" smtClean="0"/>
          </a:p>
          <a:p>
            <a:pPr marL="514350" indent="-514350">
              <a:buFont typeface="+mj-lt"/>
              <a:buAutoNum type="alphaUcPeriod"/>
            </a:pPr>
            <a:r>
              <a:rPr lang="bg-BG" dirty="0" smtClean="0"/>
              <a:t>Глюкоза</a:t>
            </a:r>
          </a:p>
          <a:p>
            <a:pPr marL="514350" indent="-514350">
              <a:buFont typeface="+mj-lt"/>
              <a:buAutoNum type="alphaUcPeriod"/>
            </a:pPr>
            <a:r>
              <a:rPr lang="bg-BG" dirty="0" smtClean="0"/>
              <a:t>Скорбяла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980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bg-BG" dirty="0" smtClean="0"/>
              <a:t>В кой ред са изброени само монозахариди?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bg-BG" dirty="0" smtClean="0"/>
              <a:t>Лактоза, глюкоза, фруктоза</a:t>
            </a:r>
          </a:p>
          <a:p>
            <a:pPr marL="514350" indent="-514350">
              <a:buFont typeface="+mj-lt"/>
              <a:buAutoNum type="alphaUcPeriod"/>
            </a:pPr>
            <a:r>
              <a:rPr lang="bg-BG" dirty="0" err="1" smtClean="0"/>
              <a:t>Галактоза</a:t>
            </a:r>
            <a:r>
              <a:rPr lang="bg-BG" dirty="0" smtClean="0"/>
              <a:t>, глюкоза, фруктоза</a:t>
            </a:r>
          </a:p>
          <a:p>
            <a:pPr marL="514350" indent="-514350">
              <a:buFont typeface="+mj-lt"/>
              <a:buAutoNum type="alphaUcPeriod"/>
            </a:pPr>
            <a:r>
              <a:rPr lang="bg-BG" dirty="0" smtClean="0"/>
              <a:t>Глюкоза, </a:t>
            </a:r>
            <a:r>
              <a:rPr lang="bg-BG" dirty="0" err="1" smtClean="0"/>
              <a:t>малтоза</a:t>
            </a:r>
            <a:r>
              <a:rPr lang="bg-BG" dirty="0" smtClean="0"/>
              <a:t>, фруктоза</a:t>
            </a:r>
          </a:p>
          <a:p>
            <a:pPr marL="514350" indent="-514350">
              <a:buFont typeface="+mj-lt"/>
              <a:buAutoNum type="alphaUcPeriod"/>
            </a:pPr>
            <a:r>
              <a:rPr lang="bg-BG" dirty="0" smtClean="0"/>
              <a:t>Скорбяла, </a:t>
            </a:r>
            <a:r>
              <a:rPr lang="bg-BG" dirty="0" err="1" smtClean="0"/>
              <a:t>гликоген</a:t>
            </a:r>
            <a:r>
              <a:rPr lang="bg-BG" dirty="0" smtClean="0"/>
              <a:t>, целулоза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4057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bg-BG" dirty="0" smtClean="0"/>
              <a:t>В кой ред са изброени само </a:t>
            </a:r>
            <a:r>
              <a:rPr lang="bg-BG" dirty="0" err="1" smtClean="0"/>
              <a:t>полизахариди</a:t>
            </a:r>
            <a:r>
              <a:rPr lang="bg-BG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bg-BG" dirty="0" smtClean="0"/>
              <a:t>Лактоза, глюкоза, фруктоза</a:t>
            </a:r>
          </a:p>
          <a:p>
            <a:pPr marL="514350" indent="-514350">
              <a:buFont typeface="+mj-lt"/>
              <a:buAutoNum type="alphaUcPeriod"/>
            </a:pPr>
            <a:r>
              <a:rPr lang="bg-BG" dirty="0" err="1" smtClean="0"/>
              <a:t>Галактоза</a:t>
            </a:r>
            <a:r>
              <a:rPr lang="bg-BG" dirty="0" smtClean="0"/>
              <a:t>, глюкоза, фруктоза</a:t>
            </a:r>
          </a:p>
          <a:p>
            <a:pPr marL="514350" indent="-514350">
              <a:buFont typeface="+mj-lt"/>
              <a:buAutoNum type="alphaUcPeriod"/>
            </a:pPr>
            <a:r>
              <a:rPr lang="bg-BG" dirty="0" smtClean="0"/>
              <a:t>Глюкоза, </a:t>
            </a:r>
            <a:r>
              <a:rPr lang="bg-BG" dirty="0" err="1" smtClean="0"/>
              <a:t>малтоза</a:t>
            </a:r>
            <a:r>
              <a:rPr lang="bg-BG" dirty="0" smtClean="0"/>
              <a:t>, фруктоза</a:t>
            </a:r>
          </a:p>
          <a:p>
            <a:pPr marL="514350" indent="-514350">
              <a:buFont typeface="+mj-lt"/>
              <a:buAutoNum type="alphaUcPeriod"/>
            </a:pPr>
            <a:r>
              <a:rPr lang="bg-BG" dirty="0" smtClean="0"/>
              <a:t>Скорбяла, </a:t>
            </a:r>
            <a:r>
              <a:rPr lang="bg-BG" dirty="0" err="1" smtClean="0"/>
              <a:t>гликоген</a:t>
            </a:r>
            <a:r>
              <a:rPr lang="bg-BG" dirty="0" smtClean="0"/>
              <a:t>, целулоза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18648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bg-BG" dirty="0" smtClean="0"/>
              <a:t>В кой ред са изброени само </a:t>
            </a:r>
            <a:r>
              <a:rPr lang="bg-BG" dirty="0" err="1" smtClean="0"/>
              <a:t>дизахариди</a:t>
            </a:r>
            <a:r>
              <a:rPr lang="bg-BG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bg-BG" dirty="0" smtClean="0"/>
              <a:t>Лактоза, </a:t>
            </a:r>
            <a:r>
              <a:rPr lang="bg-BG" dirty="0" err="1" smtClean="0"/>
              <a:t>малтоза</a:t>
            </a:r>
            <a:r>
              <a:rPr lang="bg-BG" dirty="0" smtClean="0"/>
              <a:t>, </a:t>
            </a:r>
            <a:r>
              <a:rPr lang="bg-BG" dirty="0" err="1" smtClean="0"/>
              <a:t>захароза</a:t>
            </a:r>
            <a:endParaRPr lang="bg-BG" dirty="0" smtClean="0"/>
          </a:p>
          <a:p>
            <a:pPr marL="514350" indent="-514350">
              <a:buFont typeface="+mj-lt"/>
              <a:buAutoNum type="alphaUcPeriod"/>
            </a:pPr>
            <a:r>
              <a:rPr lang="bg-BG" dirty="0" err="1" smtClean="0"/>
              <a:t>Галактоза</a:t>
            </a:r>
            <a:r>
              <a:rPr lang="bg-BG" dirty="0" smtClean="0"/>
              <a:t>, глюкоза, фруктоза</a:t>
            </a:r>
          </a:p>
          <a:p>
            <a:pPr marL="514350" indent="-514350">
              <a:buFont typeface="+mj-lt"/>
              <a:buAutoNum type="alphaUcPeriod"/>
            </a:pPr>
            <a:r>
              <a:rPr lang="bg-BG" dirty="0" smtClean="0"/>
              <a:t>Глюкоза, </a:t>
            </a:r>
            <a:r>
              <a:rPr lang="bg-BG" dirty="0" err="1" smtClean="0"/>
              <a:t>малтоза</a:t>
            </a:r>
            <a:r>
              <a:rPr lang="bg-BG" dirty="0" smtClean="0"/>
              <a:t>, фруктоза</a:t>
            </a:r>
          </a:p>
          <a:p>
            <a:pPr marL="514350" indent="-514350">
              <a:buFont typeface="+mj-lt"/>
              <a:buAutoNum type="alphaUcPeriod"/>
            </a:pPr>
            <a:r>
              <a:rPr lang="bg-BG" dirty="0" smtClean="0"/>
              <a:t>Скорбяла, </a:t>
            </a:r>
            <a:r>
              <a:rPr lang="bg-BG" dirty="0" err="1" smtClean="0"/>
              <a:t>гликоген</a:t>
            </a:r>
            <a:r>
              <a:rPr lang="bg-BG" dirty="0" smtClean="0"/>
              <a:t>, целулоза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77277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bg-BG" dirty="0" smtClean="0"/>
              <a:t>Каква е химичната връзка между монозахаридите?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bg-BG" dirty="0" err="1" smtClean="0"/>
              <a:t>естерна</a:t>
            </a:r>
            <a:endParaRPr lang="bg-BG" dirty="0" smtClean="0"/>
          </a:p>
          <a:p>
            <a:pPr marL="514350" indent="-514350">
              <a:buFont typeface="+mj-lt"/>
              <a:buAutoNum type="alphaUcPeriod"/>
            </a:pPr>
            <a:r>
              <a:rPr lang="bg-BG" dirty="0" err="1" smtClean="0"/>
              <a:t>пептидна</a:t>
            </a:r>
            <a:endParaRPr lang="bg-BG" dirty="0" smtClean="0"/>
          </a:p>
          <a:p>
            <a:pPr marL="514350" indent="-514350">
              <a:buFont typeface="+mj-lt"/>
              <a:buAutoNum type="alphaUcPeriod"/>
            </a:pPr>
            <a:r>
              <a:rPr lang="bg-BG" dirty="0" err="1" smtClean="0"/>
              <a:t>гликозидна</a:t>
            </a:r>
            <a:endParaRPr lang="bg-BG" dirty="0" smtClean="0"/>
          </a:p>
          <a:p>
            <a:pPr marL="514350" indent="-514350">
              <a:buFont typeface="+mj-lt"/>
              <a:buAutoNum type="alphaUcPeriod"/>
            </a:pPr>
            <a:r>
              <a:rPr lang="bg-BG" dirty="0" smtClean="0"/>
              <a:t>водородна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64998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bg-BG" dirty="0" smtClean="0"/>
              <a:t>Каква е химичната връзка между аминокиселините?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bg-BG" dirty="0" err="1" smtClean="0"/>
              <a:t>естерна</a:t>
            </a:r>
            <a:endParaRPr lang="bg-BG" dirty="0" smtClean="0"/>
          </a:p>
          <a:p>
            <a:pPr marL="514350" indent="-514350">
              <a:buFont typeface="+mj-lt"/>
              <a:buAutoNum type="alphaUcPeriod"/>
            </a:pPr>
            <a:r>
              <a:rPr lang="bg-BG" dirty="0" err="1" smtClean="0"/>
              <a:t>пептидна</a:t>
            </a:r>
            <a:endParaRPr lang="bg-BG" dirty="0" smtClean="0"/>
          </a:p>
          <a:p>
            <a:pPr marL="514350" indent="-514350">
              <a:buFont typeface="+mj-lt"/>
              <a:buAutoNum type="alphaUcPeriod"/>
            </a:pPr>
            <a:r>
              <a:rPr lang="bg-BG" dirty="0" err="1" smtClean="0"/>
              <a:t>гликозидна</a:t>
            </a:r>
            <a:endParaRPr lang="bg-BG" dirty="0" smtClean="0"/>
          </a:p>
          <a:p>
            <a:pPr marL="514350" indent="-514350">
              <a:buFont typeface="+mj-lt"/>
              <a:buAutoNum type="alphaUcPeriod"/>
            </a:pPr>
            <a:r>
              <a:rPr lang="bg-BG" dirty="0" smtClean="0"/>
              <a:t>водородна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998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Глюкоза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idx="1"/>
          </p:nvPr>
        </p:nvSpPr>
        <p:spPr>
          <a:xfrm>
            <a:off x="457200" y="1600200"/>
            <a:ext cx="4471990" cy="4525963"/>
          </a:xfrm>
        </p:spPr>
        <p:txBody>
          <a:bodyPr>
            <a:normAutofit/>
          </a:bodyPr>
          <a:lstStyle/>
          <a:p>
            <a:r>
              <a:rPr lang="ru-RU" dirty="0" smtClean="0"/>
              <a:t>Глюкозата  е монозахарид. </a:t>
            </a:r>
          </a:p>
          <a:p>
            <a:r>
              <a:rPr lang="ru-RU" dirty="0" smtClean="0"/>
              <a:t>Тя съдържа шест въглеродни атома и една алдехидна група, поради което е алдохексоза. </a:t>
            </a:r>
            <a:endParaRPr lang="en-US" dirty="0"/>
          </a:p>
        </p:txBody>
      </p:sp>
      <p:pic>
        <p:nvPicPr>
          <p:cNvPr id="16" name="Picture 15" descr="D-glucose-chain-2D-Fisch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86380" y="1357298"/>
            <a:ext cx="3066718" cy="5263926"/>
          </a:xfrm>
          <a:prstGeom prst="rect">
            <a:avLst/>
          </a:prstGeom>
        </p:spPr>
      </p:pic>
      <p:sp>
        <p:nvSpPr>
          <p:cNvPr id="17" name="Oval 16"/>
          <p:cNvSpPr/>
          <p:nvPr/>
        </p:nvSpPr>
        <p:spPr>
          <a:xfrm>
            <a:off x="5429256" y="1000108"/>
            <a:ext cx="2714644" cy="150019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bg-BG" dirty="0" smtClean="0"/>
              <a:t>Каква е химичната връзка в мазнините?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bg-BG" dirty="0" err="1" smtClean="0"/>
              <a:t>естерна</a:t>
            </a:r>
            <a:endParaRPr lang="bg-BG" dirty="0" smtClean="0"/>
          </a:p>
          <a:p>
            <a:pPr marL="514350" indent="-514350">
              <a:buFont typeface="+mj-lt"/>
              <a:buAutoNum type="alphaUcPeriod"/>
            </a:pPr>
            <a:r>
              <a:rPr lang="bg-BG" dirty="0" err="1" smtClean="0"/>
              <a:t>пептидна</a:t>
            </a:r>
            <a:endParaRPr lang="bg-BG" dirty="0" smtClean="0"/>
          </a:p>
          <a:p>
            <a:pPr marL="514350" indent="-514350">
              <a:buFont typeface="+mj-lt"/>
              <a:buAutoNum type="alphaUcPeriod"/>
            </a:pPr>
            <a:r>
              <a:rPr lang="bg-BG" dirty="0" err="1" smtClean="0"/>
              <a:t>гликозидна</a:t>
            </a:r>
            <a:endParaRPr lang="bg-BG" dirty="0" smtClean="0"/>
          </a:p>
          <a:p>
            <a:pPr marL="514350" indent="-514350">
              <a:buFont typeface="+mj-lt"/>
              <a:buAutoNum type="alphaUcPeriod"/>
            </a:pPr>
            <a:r>
              <a:rPr lang="bg-BG" dirty="0" smtClean="0"/>
              <a:t>водородна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28658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bg-BG" dirty="0" smtClean="0"/>
              <a:t>По химическата си структура глюкозата е?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bg-BG" dirty="0" err="1" smtClean="0"/>
              <a:t>алдохексоза</a:t>
            </a:r>
            <a:endParaRPr lang="bg-BG" dirty="0" smtClean="0"/>
          </a:p>
          <a:p>
            <a:pPr marL="514350" indent="-514350">
              <a:buFont typeface="+mj-lt"/>
              <a:buAutoNum type="alphaUcPeriod"/>
            </a:pPr>
            <a:r>
              <a:rPr lang="bg-BG" dirty="0" err="1" smtClean="0"/>
              <a:t>кетохексоза</a:t>
            </a:r>
            <a:endParaRPr lang="bg-BG" dirty="0" smtClean="0"/>
          </a:p>
          <a:p>
            <a:pPr marL="514350" indent="-514350">
              <a:buFont typeface="+mj-lt"/>
              <a:buAutoNum type="alphaUcPeriod"/>
            </a:pPr>
            <a:r>
              <a:rPr lang="bg-BG" dirty="0" err="1" smtClean="0"/>
              <a:t>алдопентоза</a:t>
            </a:r>
            <a:endParaRPr lang="bg-BG" dirty="0" smtClean="0"/>
          </a:p>
          <a:p>
            <a:pPr marL="514350" indent="-514350">
              <a:buFont typeface="+mj-lt"/>
              <a:buAutoNum type="alphaUcPeriod"/>
            </a:pPr>
            <a:r>
              <a:rPr lang="bg-BG" dirty="0" err="1" smtClean="0"/>
              <a:t>кетопентоза</a:t>
            </a:r>
            <a:endParaRPr lang="bg-BG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53946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bg-BG" dirty="0" smtClean="0"/>
              <a:t>Според броя на въглеродните си атоми глюкозата е?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bg-BG" dirty="0" err="1" smtClean="0"/>
              <a:t>триоза</a:t>
            </a:r>
            <a:endParaRPr lang="bg-BG" dirty="0" smtClean="0"/>
          </a:p>
          <a:p>
            <a:pPr marL="514350" indent="-514350">
              <a:buFont typeface="+mj-lt"/>
              <a:buAutoNum type="alphaUcPeriod"/>
            </a:pPr>
            <a:r>
              <a:rPr lang="bg-BG" dirty="0" err="1" smtClean="0"/>
              <a:t>тетроза</a:t>
            </a:r>
            <a:endParaRPr lang="bg-BG" dirty="0" smtClean="0"/>
          </a:p>
          <a:p>
            <a:pPr marL="514350" indent="-514350">
              <a:buFont typeface="+mj-lt"/>
              <a:buAutoNum type="alphaUcPeriod"/>
            </a:pPr>
            <a:r>
              <a:rPr lang="bg-BG" dirty="0" err="1" smtClean="0"/>
              <a:t>пентоза</a:t>
            </a:r>
            <a:endParaRPr lang="bg-BG" dirty="0" smtClean="0"/>
          </a:p>
          <a:p>
            <a:pPr marL="514350" indent="-514350">
              <a:buFont typeface="+mj-lt"/>
              <a:buAutoNum type="alphaUcPeriod"/>
            </a:pPr>
            <a:r>
              <a:rPr lang="bg-BG" dirty="0" err="1" smtClean="0"/>
              <a:t>хексоза</a:t>
            </a:r>
            <a:endParaRPr lang="bg-BG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11309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bg-BG" dirty="0" smtClean="0"/>
              <a:t>Какви функционални групи има глюкозата?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bg-BG" dirty="0" err="1" smtClean="0"/>
              <a:t>Карбоксилна</a:t>
            </a:r>
            <a:r>
              <a:rPr lang="bg-BG" dirty="0" smtClean="0"/>
              <a:t> и хидроксилни групи</a:t>
            </a:r>
          </a:p>
          <a:p>
            <a:pPr marL="514350" indent="-514350">
              <a:buFont typeface="+mj-lt"/>
              <a:buAutoNum type="alphaUcPeriod"/>
            </a:pPr>
            <a:r>
              <a:rPr lang="bg-BG" dirty="0" err="1" smtClean="0"/>
              <a:t>Кетонна</a:t>
            </a:r>
            <a:r>
              <a:rPr lang="bg-BG" dirty="0" smtClean="0"/>
              <a:t> и хидроксилни групи</a:t>
            </a:r>
          </a:p>
          <a:p>
            <a:pPr marL="514350" indent="-514350">
              <a:buFont typeface="+mj-lt"/>
              <a:buAutoNum type="alphaUcPeriod"/>
            </a:pPr>
            <a:r>
              <a:rPr lang="bg-BG" dirty="0" err="1" smtClean="0"/>
              <a:t>Алдехидна</a:t>
            </a:r>
            <a:r>
              <a:rPr lang="bg-BG" dirty="0" smtClean="0"/>
              <a:t> и хидроксилни групи</a:t>
            </a:r>
          </a:p>
          <a:p>
            <a:pPr marL="514350" indent="-514350">
              <a:buFont typeface="+mj-lt"/>
              <a:buAutoNum type="alphaUcPeriod"/>
            </a:pPr>
            <a:r>
              <a:rPr lang="bg-BG" dirty="0" err="1" smtClean="0"/>
              <a:t>Алдехидна</a:t>
            </a:r>
            <a:r>
              <a:rPr lang="bg-BG" dirty="0" smtClean="0"/>
              <a:t> и </a:t>
            </a:r>
            <a:r>
              <a:rPr lang="bg-BG" dirty="0" err="1" smtClean="0"/>
              <a:t>карбоксилна</a:t>
            </a:r>
            <a:r>
              <a:rPr lang="bg-BG" dirty="0" smtClean="0"/>
              <a:t> групи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75481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bg-BG" dirty="0" smtClean="0"/>
              <a:t>Какви функционални групи има </a:t>
            </a:r>
            <a:r>
              <a:rPr lang="bg-BG" dirty="0" err="1" smtClean="0"/>
              <a:t>фрукозата</a:t>
            </a:r>
            <a:r>
              <a:rPr lang="bg-BG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bg-BG" dirty="0" err="1" smtClean="0"/>
              <a:t>Карбоксилна</a:t>
            </a:r>
            <a:r>
              <a:rPr lang="bg-BG" dirty="0" smtClean="0"/>
              <a:t> и хидроксилни групи</a:t>
            </a:r>
          </a:p>
          <a:p>
            <a:pPr marL="514350" indent="-514350">
              <a:buFont typeface="+mj-lt"/>
              <a:buAutoNum type="alphaUcPeriod"/>
            </a:pPr>
            <a:r>
              <a:rPr lang="bg-BG" dirty="0" err="1" smtClean="0"/>
              <a:t>Кетонна</a:t>
            </a:r>
            <a:r>
              <a:rPr lang="bg-BG" dirty="0" smtClean="0"/>
              <a:t> и хидроксилни групи</a:t>
            </a:r>
          </a:p>
          <a:p>
            <a:pPr marL="514350" indent="-514350">
              <a:buFont typeface="+mj-lt"/>
              <a:buAutoNum type="alphaUcPeriod"/>
            </a:pPr>
            <a:r>
              <a:rPr lang="bg-BG" dirty="0" err="1" smtClean="0"/>
              <a:t>Алдехидна</a:t>
            </a:r>
            <a:r>
              <a:rPr lang="bg-BG" dirty="0" smtClean="0"/>
              <a:t> и хидроксилни групи</a:t>
            </a:r>
          </a:p>
          <a:p>
            <a:pPr marL="514350" indent="-514350">
              <a:buFont typeface="+mj-lt"/>
              <a:buAutoNum type="alphaUcPeriod"/>
            </a:pPr>
            <a:r>
              <a:rPr lang="bg-BG" dirty="0" err="1" smtClean="0"/>
              <a:t>Алдехидна</a:t>
            </a:r>
            <a:r>
              <a:rPr lang="bg-BG" dirty="0" smtClean="0"/>
              <a:t> и </a:t>
            </a:r>
            <a:r>
              <a:rPr lang="bg-BG" dirty="0" err="1" smtClean="0"/>
              <a:t>карбоксилна</a:t>
            </a:r>
            <a:r>
              <a:rPr lang="bg-BG" dirty="0" smtClean="0"/>
              <a:t> групи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669457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bg-BG" dirty="0" smtClean="0"/>
              <a:t>Къде започва смилането на въглехидратите?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bg-BG" dirty="0" smtClean="0"/>
              <a:t>В тънките черва</a:t>
            </a:r>
          </a:p>
          <a:p>
            <a:pPr marL="514350" indent="-514350">
              <a:buFont typeface="+mj-lt"/>
              <a:buAutoNum type="alphaUcPeriod"/>
            </a:pPr>
            <a:r>
              <a:rPr lang="bg-BG" dirty="0" smtClean="0"/>
              <a:t>В устната кухина</a:t>
            </a:r>
          </a:p>
          <a:p>
            <a:pPr marL="514350" indent="-514350">
              <a:buFont typeface="+mj-lt"/>
              <a:buAutoNum type="alphaUcPeriod"/>
            </a:pPr>
            <a:r>
              <a:rPr lang="bg-BG" dirty="0" smtClean="0"/>
              <a:t>В стомаха</a:t>
            </a:r>
          </a:p>
          <a:p>
            <a:pPr marL="514350" indent="-514350">
              <a:buFont typeface="+mj-lt"/>
              <a:buAutoNum type="alphaUcPeriod"/>
            </a:pPr>
            <a:r>
              <a:rPr lang="bg-BG" dirty="0" smtClean="0"/>
              <a:t>В </a:t>
            </a:r>
            <a:r>
              <a:rPr lang="bg-BG" dirty="0" err="1" smtClean="0"/>
              <a:t>дванадестопръстника</a:t>
            </a:r>
            <a:endParaRPr lang="bg-BG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2394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bg-BG" dirty="0" smtClean="0"/>
              <a:t>Кой ензим участва в смилането на въглехидратите?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bg-BG" dirty="0" smtClean="0"/>
              <a:t>Пепсин</a:t>
            </a:r>
          </a:p>
          <a:p>
            <a:pPr marL="514350" indent="-514350">
              <a:buFont typeface="+mj-lt"/>
              <a:buAutoNum type="alphaUcPeriod"/>
            </a:pPr>
            <a:r>
              <a:rPr lang="bg-BG" dirty="0" err="1" smtClean="0"/>
              <a:t>Амилаза</a:t>
            </a:r>
            <a:endParaRPr lang="bg-BG" dirty="0" smtClean="0"/>
          </a:p>
          <a:p>
            <a:pPr marL="514350" indent="-514350">
              <a:buFont typeface="+mj-lt"/>
              <a:buAutoNum type="alphaUcPeriod"/>
            </a:pPr>
            <a:r>
              <a:rPr lang="bg-BG" dirty="0" err="1" smtClean="0"/>
              <a:t>Липаза</a:t>
            </a:r>
            <a:endParaRPr lang="bg-BG" dirty="0" smtClean="0"/>
          </a:p>
          <a:p>
            <a:pPr marL="514350" indent="-514350">
              <a:buFont typeface="+mj-lt"/>
              <a:buAutoNum type="alphaUcPeriod"/>
            </a:pPr>
            <a:r>
              <a:rPr lang="bg-BG" dirty="0" err="1" smtClean="0"/>
              <a:t>Алдолаза</a:t>
            </a:r>
            <a:endParaRPr lang="bg-BG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22383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Autofit/>
          </a:bodyPr>
          <a:lstStyle/>
          <a:p>
            <a:r>
              <a:rPr lang="bg-BG" sz="3600" dirty="0" smtClean="0"/>
              <a:t>Кой хормон намалява концентрацията на глюкозата в кръвта?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bg-BG" dirty="0" err="1" smtClean="0"/>
              <a:t>Глюкагон</a:t>
            </a:r>
            <a:endParaRPr lang="bg-BG" dirty="0" smtClean="0"/>
          </a:p>
          <a:p>
            <a:pPr marL="514350" indent="-514350">
              <a:buFont typeface="+mj-lt"/>
              <a:buAutoNum type="alphaUcPeriod"/>
            </a:pPr>
            <a:r>
              <a:rPr lang="bg-BG" dirty="0" smtClean="0"/>
              <a:t>Адреналин</a:t>
            </a:r>
          </a:p>
          <a:p>
            <a:pPr marL="514350" indent="-514350">
              <a:buFont typeface="+mj-lt"/>
              <a:buAutoNum type="alphaUcPeriod"/>
            </a:pPr>
            <a:r>
              <a:rPr lang="bg-BG" dirty="0" err="1" smtClean="0"/>
              <a:t>Кортизол</a:t>
            </a:r>
            <a:endParaRPr lang="bg-BG" dirty="0" smtClean="0"/>
          </a:p>
          <a:p>
            <a:pPr marL="514350" indent="-514350">
              <a:buFont typeface="+mj-lt"/>
              <a:buAutoNum type="alphaUcPeriod"/>
            </a:pPr>
            <a:r>
              <a:rPr lang="bg-BG" dirty="0" smtClean="0"/>
              <a:t>Инсулин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17573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Autofit/>
          </a:bodyPr>
          <a:lstStyle/>
          <a:p>
            <a:r>
              <a:rPr lang="bg-BG" sz="3600" dirty="0" smtClean="0"/>
              <a:t>Къде се синтезира инсулина?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bg-BG" dirty="0" smtClean="0"/>
              <a:t>В задстомашната жлеза</a:t>
            </a:r>
          </a:p>
          <a:p>
            <a:pPr marL="514350" indent="-514350">
              <a:buFont typeface="+mj-lt"/>
              <a:buAutoNum type="alphaUcPeriod"/>
            </a:pPr>
            <a:r>
              <a:rPr lang="bg-BG" dirty="0" smtClean="0"/>
              <a:t>В </a:t>
            </a:r>
            <a:r>
              <a:rPr lang="bg-BG" dirty="0" err="1" smtClean="0"/>
              <a:t>надбъдречната</a:t>
            </a:r>
            <a:r>
              <a:rPr lang="bg-BG" dirty="0" smtClean="0"/>
              <a:t> жлеза</a:t>
            </a:r>
          </a:p>
          <a:p>
            <a:pPr marL="514350" indent="-514350">
              <a:buFont typeface="+mj-lt"/>
              <a:buAutoNum type="alphaUcPeriod"/>
            </a:pPr>
            <a:r>
              <a:rPr lang="bg-BG" dirty="0" smtClean="0"/>
              <a:t>В щитовидната жлеза</a:t>
            </a:r>
          </a:p>
          <a:p>
            <a:pPr marL="514350" indent="-514350">
              <a:buFont typeface="+mj-lt"/>
              <a:buAutoNum type="alphaUcPeriod"/>
            </a:pPr>
            <a:r>
              <a:rPr lang="bg-BG" dirty="0" smtClean="0"/>
              <a:t>В хипофизата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48105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Autofit/>
          </a:bodyPr>
          <a:lstStyle/>
          <a:p>
            <a:r>
              <a:rPr lang="en-GB" b="1" dirty="0" err="1"/>
              <a:t>Лактатът</a:t>
            </a:r>
            <a:r>
              <a:rPr lang="en-GB" b="1" dirty="0"/>
              <a:t> е </a:t>
            </a:r>
            <a:r>
              <a:rPr lang="en-GB" b="1" dirty="0" err="1"/>
              <a:t>краен</a:t>
            </a:r>
            <a:r>
              <a:rPr lang="en-GB" b="1" dirty="0"/>
              <a:t> </a:t>
            </a:r>
            <a:r>
              <a:rPr lang="en-GB" b="1" dirty="0" err="1"/>
              <a:t>продукт</a:t>
            </a:r>
            <a:r>
              <a:rPr lang="en-GB" b="1" dirty="0"/>
              <a:t> </a:t>
            </a:r>
            <a:r>
              <a:rPr lang="en-GB" b="1" dirty="0" err="1"/>
              <a:t>от</a:t>
            </a:r>
            <a:r>
              <a:rPr lang="en-GB" b="1" dirty="0"/>
              <a:t> </a:t>
            </a:r>
            <a:r>
              <a:rPr lang="en-GB" b="1" dirty="0" err="1"/>
              <a:t>разграждането</a:t>
            </a:r>
            <a:r>
              <a:rPr lang="en-GB" b="1" dirty="0"/>
              <a:t> </a:t>
            </a:r>
            <a:r>
              <a:rPr lang="en-GB" b="1" dirty="0" err="1" smtClean="0"/>
              <a:t>на</a:t>
            </a:r>
            <a:r>
              <a:rPr lang="en-GB" b="1" dirty="0" smtClean="0"/>
              <a:t>: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Аминокиселините</a:t>
            </a:r>
            <a:endParaRPr lang="en-US" dirty="0"/>
          </a:p>
          <a:p>
            <a:r>
              <a:rPr lang="bg-BG" dirty="0" err="1"/>
              <a:t>Креатина</a:t>
            </a:r>
            <a:endParaRPr lang="en-US" dirty="0"/>
          </a:p>
          <a:p>
            <a:r>
              <a:rPr lang="bg-BG" dirty="0"/>
              <a:t>Мастните </a:t>
            </a:r>
            <a:r>
              <a:rPr lang="bg-BG" dirty="0" smtClean="0"/>
              <a:t>киселини</a:t>
            </a:r>
            <a:endParaRPr lang="en-US" dirty="0" smtClean="0"/>
          </a:p>
          <a:p>
            <a:r>
              <a:rPr lang="bg-BG" dirty="0" smtClean="0"/>
              <a:t>Глюкозата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461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14678" y="1500174"/>
            <a:ext cx="5695949" cy="35402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5" descr="D-glucose-chain-2D-Fisch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1472" y="1632400"/>
            <a:ext cx="1670971" cy="2868170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1928794" y="3714752"/>
            <a:ext cx="285752" cy="2857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rved Left Arrow 11"/>
          <p:cNvSpPr/>
          <p:nvPr/>
        </p:nvSpPr>
        <p:spPr>
          <a:xfrm flipV="1">
            <a:off x="2214546" y="1428736"/>
            <a:ext cx="928694" cy="257176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3857620" y="1214422"/>
            <a:ext cx="642942" cy="571504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286248" y="500042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Гликозидна група</a:t>
            </a:r>
            <a:endParaRPr lang="en-US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16" name="Straight Arrow Connector 15"/>
          <p:cNvCxnSpPr>
            <a:stCxn id="13" idx="0"/>
          </p:cNvCxnSpPr>
          <p:nvPr/>
        </p:nvCxnSpPr>
        <p:spPr>
          <a:xfrm rot="5400000" flipH="1" flipV="1">
            <a:off x="4268389" y="767936"/>
            <a:ext cx="357188" cy="5357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500694" y="2411078"/>
            <a:ext cx="42862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8800" b="1" dirty="0" smtClean="0"/>
              <a:t>=</a:t>
            </a:r>
            <a:endParaRPr lang="en-US" sz="8800" b="1" dirty="0"/>
          </a:p>
        </p:txBody>
      </p:sp>
      <p:sp>
        <p:nvSpPr>
          <p:cNvPr id="19" name="Rectangle 18"/>
          <p:cNvSpPr/>
          <p:nvPr/>
        </p:nvSpPr>
        <p:spPr>
          <a:xfrm>
            <a:off x="642910" y="5214950"/>
            <a:ext cx="757242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dirty="0" smtClean="0"/>
              <a:t>Молекулата на глюкозата може да съществува като отворена верига (ациклична форма) или под формата на пръстен (циклична форма), като последната е резултат от вътрешномолекулна реакция между алдехидния C атом и C-5 хидроксилната група, образуваща вътрешномолекулен хемиацетал.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Autofit/>
          </a:bodyPr>
          <a:lstStyle/>
          <a:p>
            <a:r>
              <a:rPr lang="en-GB" dirty="0" err="1" smtClean="0"/>
              <a:t>Лактат</a:t>
            </a:r>
            <a:r>
              <a:rPr lang="en-GB" dirty="0" smtClean="0"/>
              <a:t> </a:t>
            </a:r>
            <a:r>
              <a:rPr lang="en-GB" dirty="0" err="1"/>
              <a:t>се</a:t>
            </a:r>
            <a:r>
              <a:rPr lang="en-GB" dirty="0"/>
              <a:t> </a:t>
            </a:r>
            <a:r>
              <a:rPr lang="en-GB" dirty="0" err="1"/>
              <a:t>образува</a:t>
            </a:r>
            <a:r>
              <a:rPr lang="en-GB" dirty="0"/>
              <a:t> </a:t>
            </a:r>
            <a:r>
              <a:rPr lang="en-GB" dirty="0" err="1"/>
              <a:t>предимно</a:t>
            </a:r>
            <a:r>
              <a:rPr lang="en-GB" dirty="0"/>
              <a:t> в</a:t>
            </a:r>
            <a:r>
              <a:rPr lang="en-GB" dirty="0" smtClean="0"/>
              <a:t>: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Червените</a:t>
            </a:r>
            <a:r>
              <a:rPr lang="en-GB" dirty="0" smtClean="0"/>
              <a:t> </a:t>
            </a:r>
            <a:r>
              <a:rPr lang="en-GB" dirty="0" err="1"/>
              <a:t>мускулни</a:t>
            </a:r>
            <a:r>
              <a:rPr lang="en-GB" dirty="0"/>
              <a:t> </a:t>
            </a:r>
            <a:r>
              <a:rPr lang="en-GB" dirty="0" err="1"/>
              <a:t>влакна</a:t>
            </a:r>
            <a:endParaRPr lang="en-US" dirty="0"/>
          </a:p>
          <a:p>
            <a:r>
              <a:rPr lang="en-GB" dirty="0" err="1"/>
              <a:t>Белите</a:t>
            </a:r>
            <a:r>
              <a:rPr lang="en-GB" dirty="0"/>
              <a:t> </a:t>
            </a:r>
            <a:r>
              <a:rPr lang="en-GB" dirty="0" err="1"/>
              <a:t>мускулни</a:t>
            </a:r>
            <a:r>
              <a:rPr lang="en-GB" dirty="0"/>
              <a:t> </a:t>
            </a:r>
            <a:r>
              <a:rPr lang="en-GB" dirty="0" err="1"/>
              <a:t>влакна</a:t>
            </a:r>
            <a:endParaRPr lang="en-US" dirty="0"/>
          </a:p>
          <a:p>
            <a:r>
              <a:rPr lang="en-GB" dirty="0" err="1" smtClean="0"/>
              <a:t>Белите</a:t>
            </a:r>
            <a:r>
              <a:rPr lang="en-GB" dirty="0" smtClean="0"/>
              <a:t> </a:t>
            </a:r>
            <a:r>
              <a:rPr lang="en-GB" dirty="0" err="1"/>
              <a:t>кръвни</a:t>
            </a:r>
            <a:r>
              <a:rPr lang="en-GB" dirty="0"/>
              <a:t> </a:t>
            </a:r>
            <a:r>
              <a:rPr lang="en-GB" dirty="0" err="1"/>
              <a:t>клетки</a:t>
            </a:r>
            <a:endParaRPr lang="en-US" dirty="0"/>
          </a:p>
          <a:p>
            <a:r>
              <a:rPr lang="bg-BG" dirty="0"/>
              <a:t>Гладката мускулна тъкан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30731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Autofit/>
          </a:bodyPr>
          <a:lstStyle/>
          <a:p>
            <a:r>
              <a:rPr lang="en-GB" dirty="0"/>
              <a:t>В </a:t>
            </a:r>
            <a:r>
              <a:rPr lang="en-GB" dirty="0" err="1"/>
              <a:t>кой</a:t>
            </a:r>
            <a:r>
              <a:rPr lang="en-GB" dirty="0"/>
              <a:t> </a:t>
            </a:r>
            <a:r>
              <a:rPr lang="en-GB" dirty="0" err="1"/>
              <a:t>орган</a:t>
            </a:r>
            <a:r>
              <a:rPr lang="en-GB" dirty="0"/>
              <a:t> </a:t>
            </a:r>
            <a:r>
              <a:rPr lang="en-GB" dirty="0" err="1"/>
              <a:t>лактатът</a:t>
            </a:r>
            <a:r>
              <a:rPr lang="en-GB" dirty="0"/>
              <a:t> </a:t>
            </a:r>
            <a:r>
              <a:rPr lang="en-GB" dirty="0" err="1"/>
              <a:t>се</a:t>
            </a:r>
            <a:r>
              <a:rPr lang="en-GB" dirty="0"/>
              <a:t> </a:t>
            </a:r>
            <a:r>
              <a:rPr lang="en-GB" dirty="0" err="1"/>
              <a:t>превръща</a:t>
            </a:r>
            <a:r>
              <a:rPr lang="en-GB" dirty="0"/>
              <a:t> в </a:t>
            </a:r>
            <a:r>
              <a:rPr lang="en-GB" dirty="0" err="1"/>
              <a:t>глюкоза</a:t>
            </a:r>
            <a:r>
              <a:rPr lang="en-GB" dirty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Белите</a:t>
            </a:r>
            <a:r>
              <a:rPr lang="en-GB" dirty="0" smtClean="0"/>
              <a:t> </a:t>
            </a:r>
            <a:r>
              <a:rPr lang="en-GB" dirty="0" err="1"/>
              <a:t>мускулни</a:t>
            </a:r>
            <a:r>
              <a:rPr lang="en-GB" dirty="0"/>
              <a:t> </a:t>
            </a:r>
            <a:r>
              <a:rPr lang="en-GB" dirty="0" err="1"/>
              <a:t>влакна</a:t>
            </a:r>
            <a:endParaRPr lang="en-US" dirty="0"/>
          </a:p>
          <a:p>
            <a:r>
              <a:rPr lang="en-GB" dirty="0" err="1"/>
              <a:t>Червените</a:t>
            </a:r>
            <a:r>
              <a:rPr lang="en-GB" dirty="0"/>
              <a:t> </a:t>
            </a:r>
            <a:r>
              <a:rPr lang="en-GB" dirty="0" err="1"/>
              <a:t>мускулни</a:t>
            </a:r>
            <a:r>
              <a:rPr lang="en-GB" dirty="0"/>
              <a:t> </a:t>
            </a:r>
            <a:r>
              <a:rPr lang="en-GB" dirty="0" err="1"/>
              <a:t>влакна</a:t>
            </a:r>
            <a:endParaRPr lang="en-US" dirty="0"/>
          </a:p>
          <a:p>
            <a:r>
              <a:rPr lang="en-GB" dirty="0" err="1"/>
              <a:t>Черния</a:t>
            </a:r>
            <a:r>
              <a:rPr lang="en-GB" dirty="0"/>
              <a:t> </a:t>
            </a:r>
            <a:r>
              <a:rPr lang="en-GB" dirty="0" err="1"/>
              <a:t>дроб</a:t>
            </a:r>
            <a:endParaRPr lang="en-US" dirty="0"/>
          </a:p>
          <a:p>
            <a:r>
              <a:rPr lang="en-GB" dirty="0" err="1" smtClean="0"/>
              <a:t>Сърцето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359681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Autofit/>
          </a:bodyPr>
          <a:lstStyle/>
          <a:p>
            <a:r>
              <a:rPr lang="ru-RU" sz="2800" dirty="0"/>
              <a:t>Как се </a:t>
            </a:r>
            <a:r>
              <a:rPr lang="ru-RU" sz="2800" dirty="0" err="1"/>
              <a:t>нарича</a:t>
            </a:r>
            <a:r>
              <a:rPr lang="ru-RU" sz="2800" dirty="0"/>
              <a:t> </a:t>
            </a:r>
            <a:r>
              <a:rPr lang="ru-RU" sz="2800" dirty="0" err="1"/>
              <a:t>процесът</a:t>
            </a:r>
            <a:r>
              <a:rPr lang="ru-RU" sz="2800" dirty="0"/>
              <a:t>, в </a:t>
            </a:r>
            <a:r>
              <a:rPr lang="ru-RU" sz="2800" dirty="0" err="1"/>
              <a:t>който</a:t>
            </a:r>
            <a:r>
              <a:rPr lang="ru-RU" sz="2800" dirty="0"/>
              <a:t> </a:t>
            </a:r>
            <a:r>
              <a:rPr lang="ru-RU" sz="2800" dirty="0" err="1"/>
              <a:t>лактатът</a:t>
            </a:r>
            <a:r>
              <a:rPr lang="ru-RU" sz="2800" dirty="0"/>
              <a:t> се </a:t>
            </a:r>
            <a:r>
              <a:rPr lang="ru-RU" sz="2800" dirty="0" err="1"/>
              <a:t>превръща</a:t>
            </a:r>
            <a:r>
              <a:rPr lang="ru-RU" sz="2800" dirty="0"/>
              <a:t> в глюкоза и се </a:t>
            </a:r>
            <a:r>
              <a:rPr lang="ru-RU" sz="2800" dirty="0" err="1"/>
              <a:t>връща</a:t>
            </a:r>
            <a:r>
              <a:rPr lang="ru-RU" sz="2800" dirty="0"/>
              <a:t> в органа, </a:t>
            </a:r>
            <a:r>
              <a:rPr lang="ru-RU" sz="2800" dirty="0" err="1"/>
              <a:t>който</a:t>
            </a:r>
            <a:r>
              <a:rPr lang="ru-RU" sz="2800" dirty="0"/>
              <a:t> </a:t>
            </a:r>
            <a:r>
              <a:rPr lang="ru-RU" sz="2800" dirty="0" err="1"/>
              <a:t>го</a:t>
            </a:r>
            <a:r>
              <a:rPr lang="ru-RU" sz="2800" dirty="0"/>
              <a:t> е произвел?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Цикъл</a:t>
            </a:r>
            <a:r>
              <a:rPr lang="en-GB" dirty="0"/>
              <a:t> </a:t>
            </a:r>
            <a:r>
              <a:rPr lang="en-GB" dirty="0" err="1"/>
              <a:t>на</a:t>
            </a:r>
            <a:r>
              <a:rPr lang="en-GB" dirty="0"/>
              <a:t> </a:t>
            </a:r>
            <a:r>
              <a:rPr lang="en-GB" dirty="0" err="1"/>
              <a:t>Кори</a:t>
            </a:r>
            <a:endParaRPr lang="en-US" dirty="0"/>
          </a:p>
          <a:p>
            <a:r>
              <a:rPr lang="en-GB" dirty="0" err="1"/>
              <a:t>Орнитинов</a:t>
            </a:r>
            <a:r>
              <a:rPr lang="en-GB" dirty="0"/>
              <a:t> </a:t>
            </a:r>
            <a:r>
              <a:rPr lang="en-GB" dirty="0" err="1"/>
              <a:t>цикъл</a:t>
            </a:r>
            <a:endParaRPr lang="en-US" dirty="0"/>
          </a:p>
          <a:p>
            <a:r>
              <a:rPr lang="en-GB" dirty="0" err="1"/>
              <a:t>Цикъл</a:t>
            </a:r>
            <a:r>
              <a:rPr lang="en-GB" dirty="0"/>
              <a:t> </a:t>
            </a:r>
            <a:r>
              <a:rPr lang="en-GB" dirty="0" err="1"/>
              <a:t>на</a:t>
            </a:r>
            <a:r>
              <a:rPr lang="en-GB" dirty="0"/>
              <a:t> </a:t>
            </a:r>
            <a:r>
              <a:rPr lang="en-GB" dirty="0" err="1"/>
              <a:t>Кребс</a:t>
            </a:r>
            <a:endParaRPr lang="en-US" dirty="0"/>
          </a:p>
          <a:p>
            <a:r>
              <a:rPr lang="bg-BG" dirty="0" err="1"/>
              <a:t>Цитратен</a:t>
            </a:r>
            <a:r>
              <a:rPr lang="bg-BG" dirty="0"/>
              <a:t> Цикъл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95292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bg-BG" b="1" dirty="0"/>
              <a:t>Процесът анаеробна </a:t>
            </a:r>
            <a:r>
              <a:rPr lang="bg-BG" b="1" dirty="0" err="1"/>
              <a:t>гликолиза</a:t>
            </a:r>
            <a:r>
              <a:rPr lang="bg-BG" b="1" dirty="0"/>
              <a:t> се извършва в: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/>
              <a:t>В цитоплазмата на клетката </a:t>
            </a:r>
            <a:endParaRPr lang="en-US" dirty="0"/>
          </a:p>
          <a:p>
            <a:r>
              <a:rPr lang="bg-BG" dirty="0"/>
              <a:t>Ядрото на клетката</a:t>
            </a:r>
            <a:endParaRPr lang="en-US" dirty="0"/>
          </a:p>
          <a:p>
            <a:r>
              <a:rPr lang="bg-BG" dirty="0"/>
              <a:t>В </a:t>
            </a:r>
            <a:r>
              <a:rPr lang="bg-BG" dirty="0" err="1"/>
              <a:t>митохондриите</a:t>
            </a:r>
            <a:endParaRPr lang="en-US" dirty="0"/>
          </a:p>
          <a:p>
            <a:r>
              <a:rPr lang="bg-BG" dirty="0"/>
              <a:t>В мембраната на клетката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57754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bg-BG" b="1" dirty="0"/>
              <a:t>Процесът анаеробна </a:t>
            </a:r>
            <a:r>
              <a:rPr lang="bg-BG" b="1" dirty="0" err="1"/>
              <a:t>гликолиза</a:t>
            </a:r>
            <a:r>
              <a:rPr lang="bg-BG" b="1" dirty="0"/>
              <a:t> се извършва в: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/>
              <a:t>В цитоплазмата на клетката </a:t>
            </a:r>
            <a:endParaRPr lang="en-US" dirty="0"/>
          </a:p>
          <a:p>
            <a:r>
              <a:rPr lang="bg-BG" dirty="0" smtClean="0"/>
              <a:t>Във </a:t>
            </a:r>
            <a:r>
              <a:rPr lang="bg-BG" dirty="0" err="1" smtClean="0"/>
              <a:t>вътепшната</a:t>
            </a:r>
            <a:r>
              <a:rPr lang="bg-BG" dirty="0" smtClean="0"/>
              <a:t> мембрана на </a:t>
            </a:r>
            <a:r>
              <a:rPr lang="bg-BG" dirty="0" err="1" smtClean="0"/>
              <a:t>митохиндриите</a:t>
            </a:r>
            <a:endParaRPr lang="en-US" dirty="0"/>
          </a:p>
          <a:p>
            <a:r>
              <a:rPr lang="bg-BG" dirty="0"/>
              <a:t>В </a:t>
            </a:r>
            <a:r>
              <a:rPr lang="bg-BG" dirty="0" err="1" smtClean="0"/>
              <a:t>матрикса</a:t>
            </a:r>
            <a:r>
              <a:rPr lang="bg-BG" dirty="0" smtClean="0"/>
              <a:t> на </a:t>
            </a:r>
            <a:r>
              <a:rPr lang="bg-BG" dirty="0" err="1" smtClean="0"/>
              <a:t>митохондриите</a:t>
            </a:r>
            <a:endParaRPr lang="en-US" dirty="0"/>
          </a:p>
          <a:p>
            <a:r>
              <a:rPr lang="bg-BG" dirty="0" smtClean="0"/>
              <a:t>Във външната </a:t>
            </a:r>
            <a:r>
              <a:rPr lang="bg-BG" dirty="0"/>
              <a:t>мембраната на клетката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14893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bg-BG" b="1" dirty="0"/>
              <a:t>Крайният продукт от анаеробната </a:t>
            </a:r>
            <a:r>
              <a:rPr lang="bg-BG" b="1" dirty="0" err="1"/>
              <a:t>гликолиза</a:t>
            </a:r>
            <a:r>
              <a:rPr lang="bg-BG" b="1" dirty="0"/>
              <a:t> е: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/>
              <a:t>Глюкоза</a:t>
            </a:r>
            <a:endParaRPr lang="en-US" dirty="0"/>
          </a:p>
          <a:p>
            <a:r>
              <a:rPr lang="bg-BG" dirty="0" err="1" smtClean="0"/>
              <a:t>Лактат</a:t>
            </a:r>
            <a:endParaRPr lang="en-US" dirty="0"/>
          </a:p>
          <a:p>
            <a:r>
              <a:rPr lang="bg-BG" dirty="0" err="1"/>
              <a:t>Малат</a:t>
            </a:r>
            <a:endParaRPr lang="en-US" dirty="0"/>
          </a:p>
          <a:p>
            <a:r>
              <a:rPr lang="bg-BG" dirty="0" err="1"/>
              <a:t>Сукцинат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21395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bg-BG" b="1" dirty="0" err="1"/>
              <a:t>Гликолизата</a:t>
            </a:r>
            <a:r>
              <a:rPr lang="bg-BG" b="1" dirty="0"/>
              <a:t> е процес на разграждане на</a:t>
            </a:r>
            <a:r>
              <a:rPr lang="bg-BG" b="1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err="1"/>
              <a:t>Гликогена</a:t>
            </a:r>
            <a:endParaRPr lang="en-US" dirty="0"/>
          </a:p>
          <a:p>
            <a:r>
              <a:rPr lang="bg-BG" dirty="0"/>
              <a:t>Глюкозата</a:t>
            </a:r>
            <a:endParaRPr lang="en-US" dirty="0"/>
          </a:p>
          <a:p>
            <a:r>
              <a:rPr lang="bg-BG" dirty="0" err="1"/>
              <a:t>Галантамина</a:t>
            </a:r>
            <a:endParaRPr lang="en-US" dirty="0"/>
          </a:p>
          <a:p>
            <a:r>
              <a:rPr lang="bg-BG" dirty="0" err="1"/>
              <a:t>Гуанидина</a:t>
            </a:r>
            <a:endParaRPr lang="en-US" dirty="0"/>
          </a:p>
          <a:p>
            <a:r>
              <a:rPr lang="bg-BG" dirty="0" err="1"/>
              <a:t>Глутамата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21338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bg-BG" b="1" dirty="0"/>
              <a:t>Ензимът пируват </a:t>
            </a:r>
            <a:r>
              <a:rPr lang="bg-BG" b="1" dirty="0" err="1"/>
              <a:t>киназа</a:t>
            </a:r>
            <a:r>
              <a:rPr lang="bg-BG" b="1" dirty="0"/>
              <a:t> катализира реакция от: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/>
              <a:t>Цикъла на </a:t>
            </a:r>
            <a:r>
              <a:rPr lang="bg-BG" dirty="0" err="1"/>
              <a:t>Кребс</a:t>
            </a:r>
            <a:endParaRPr lang="en-US" dirty="0"/>
          </a:p>
          <a:p>
            <a:r>
              <a:rPr lang="bg-BG" dirty="0"/>
              <a:t>Бета окислението на мастните киселини</a:t>
            </a:r>
            <a:endParaRPr lang="en-US" dirty="0"/>
          </a:p>
          <a:p>
            <a:r>
              <a:rPr lang="bg-BG" dirty="0" err="1"/>
              <a:t>Гликолизата</a:t>
            </a:r>
            <a:endParaRPr lang="en-US" dirty="0"/>
          </a:p>
          <a:p>
            <a:r>
              <a:rPr lang="bg-BG" dirty="0" err="1" smtClean="0"/>
              <a:t>Гликогенолизата</a:t>
            </a:r>
            <a:r>
              <a:rPr lang="bg-BG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317766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bg-BG" b="1" dirty="0" err="1"/>
              <a:t>Лактатдехидрогеназата</a:t>
            </a:r>
            <a:r>
              <a:rPr lang="bg-BG" b="1" dirty="0"/>
              <a:t> превръща: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/>
              <a:t>лактата в </a:t>
            </a:r>
            <a:r>
              <a:rPr lang="bg-BG" dirty="0" err="1"/>
              <a:t>дехидрогенат</a:t>
            </a:r>
            <a:endParaRPr lang="en-US" dirty="0"/>
          </a:p>
          <a:p>
            <a:r>
              <a:rPr lang="bg-BG" dirty="0" err="1"/>
              <a:t>пирувата</a:t>
            </a:r>
            <a:r>
              <a:rPr lang="bg-BG" dirty="0"/>
              <a:t> в </a:t>
            </a:r>
            <a:r>
              <a:rPr lang="bg-BG" dirty="0" err="1"/>
              <a:t>лактат</a:t>
            </a:r>
            <a:endParaRPr lang="en-US" dirty="0"/>
          </a:p>
          <a:p>
            <a:r>
              <a:rPr lang="bg-BG" dirty="0"/>
              <a:t>лактозата в пируват</a:t>
            </a:r>
            <a:endParaRPr lang="en-US" dirty="0"/>
          </a:p>
          <a:p>
            <a:r>
              <a:rPr lang="bg-BG" dirty="0"/>
              <a:t>лактозата в </a:t>
            </a:r>
            <a:r>
              <a:rPr lang="bg-BG" dirty="0" err="1"/>
              <a:t>хидрогенат</a:t>
            </a:r>
            <a:endParaRPr lang="en-US" dirty="0"/>
          </a:p>
          <a:p>
            <a:r>
              <a:rPr lang="bg-BG" dirty="0"/>
              <a:t>лактата в глюкоза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50420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Autofit/>
          </a:bodyPr>
          <a:lstStyle/>
          <a:p>
            <a:r>
              <a:rPr lang="bg-BG" sz="3600" b="1" dirty="0"/>
              <a:t>Кой от изброените ензими не е регулаторен в анаеробната </a:t>
            </a:r>
            <a:r>
              <a:rPr lang="bg-BG" sz="3600" b="1" dirty="0" err="1"/>
              <a:t>гликолиза</a:t>
            </a:r>
            <a:r>
              <a:rPr lang="bg-BG" sz="3600" b="1" dirty="0" smtClean="0"/>
              <a:t>: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err="1"/>
              <a:t>лактатдехидрогеназа</a:t>
            </a:r>
            <a:endParaRPr lang="en-US" dirty="0"/>
          </a:p>
          <a:p>
            <a:r>
              <a:rPr lang="bg-BG" dirty="0" err="1"/>
              <a:t>пируваткиназна</a:t>
            </a:r>
            <a:endParaRPr lang="en-US" dirty="0"/>
          </a:p>
          <a:p>
            <a:r>
              <a:rPr lang="bg-BG" dirty="0" err="1"/>
              <a:t>фосфофруктокиназа</a:t>
            </a:r>
            <a:endParaRPr lang="en-US" dirty="0"/>
          </a:p>
          <a:p>
            <a:r>
              <a:rPr lang="bg-BG" dirty="0" err="1"/>
              <a:t>хексокиназа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8453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Първ</a:t>
            </a:r>
            <a:r>
              <a:rPr lang="bg-BG" dirty="0" smtClean="0"/>
              <a:t>и</a:t>
            </a:r>
            <a:r>
              <a:rPr lang="ru-RU" dirty="0" smtClean="0"/>
              <a:t> етап на гликолизата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905001"/>
            <a:ext cx="8351677" cy="222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571472" y="5143512"/>
            <a:ext cx="7772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 подготвителната фаза на гликолизата глюкозата се фосфорилира от хексокиназа (глюкокиназа в черния дроб) до глюкозо-6-фосфат. Тази реакция </a:t>
            </a:r>
            <a:r>
              <a:rPr lang="ru-RU" dirty="0"/>
              <a:t>използва АТФ</a:t>
            </a:r>
            <a:r>
              <a:rPr lang="ru-RU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5313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bg-BG" b="1" dirty="0" err="1"/>
              <a:t>Анаробната</a:t>
            </a:r>
            <a:r>
              <a:rPr lang="bg-BG" b="1" dirty="0"/>
              <a:t> </a:t>
            </a:r>
            <a:r>
              <a:rPr lang="bg-BG" b="1" dirty="0" err="1"/>
              <a:t>гликолиза</a:t>
            </a:r>
            <a:r>
              <a:rPr lang="bg-BG" b="1" dirty="0"/>
              <a:t> е единствен </a:t>
            </a:r>
            <a:r>
              <a:rPr lang="bg-BG" b="1" dirty="0" err="1"/>
              <a:t>енергообезпечаващ</a:t>
            </a:r>
            <a:r>
              <a:rPr lang="bg-BG" b="1" dirty="0"/>
              <a:t> механизъм в: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Чернодробните </a:t>
            </a:r>
            <a:r>
              <a:rPr lang="bg-BG" dirty="0"/>
              <a:t>клетки</a:t>
            </a:r>
            <a:endParaRPr lang="en-US" dirty="0"/>
          </a:p>
          <a:p>
            <a:r>
              <a:rPr lang="bg-BG" dirty="0"/>
              <a:t>Червените мускулни влакна</a:t>
            </a:r>
            <a:endParaRPr lang="en-US" dirty="0"/>
          </a:p>
          <a:p>
            <a:r>
              <a:rPr lang="bg-BG" dirty="0" smtClean="0"/>
              <a:t>Червените кръвни клетки</a:t>
            </a:r>
            <a:endParaRPr lang="en-US" dirty="0"/>
          </a:p>
          <a:p>
            <a:r>
              <a:rPr lang="bg-BG" dirty="0" smtClean="0"/>
              <a:t>Сърдечния </a:t>
            </a:r>
            <a:r>
              <a:rPr lang="bg-BG" dirty="0"/>
              <a:t>мускул</a:t>
            </a:r>
            <a:endParaRPr lang="en-US" dirty="0"/>
          </a:p>
          <a:p>
            <a:r>
              <a:rPr lang="bg-BG" dirty="0" smtClean="0"/>
              <a:t>Мозъчните клетки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92968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bg-BG" b="1" dirty="0" err="1"/>
              <a:t>Субстратно</a:t>
            </a:r>
            <a:r>
              <a:rPr lang="bg-BG" b="1" dirty="0"/>
              <a:t> </a:t>
            </a:r>
            <a:r>
              <a:rPr lang="bg-BG" b="1" dirty="0" err="1"/>
              <a:t>фосфорилиране</a:t>
            </a:r>
            <a:r>
              <a:rPr lang="bg-BG" b="1" dirty="0"/>
              <a:t> се извършва в</a:t>
            </a:r>
            <a:r>
              <a:rPr lang="bg-BG" b="1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err="1" smtClean="0"/>
              <a:t>Орнитиновия</a:t>
            </a:r>
            <a:r>
              <a:rPr lang="bg-BG" dirty="0" smtClean="0"/>
              <a:t> </a:t>
            </a:r>
            <a:r>
              <a:rPr lang="bg-BG" dirty="0"/>
              <a:t>цикъл</a:t>
            </a:r>
            <a:endParaRPr lang="en-US" dirty="0"/>
          </a:p>
          <a:p>
            <a:r>
              <a:rPr lang="bg-BG" dirty="0" smtClean="0"/>
              <a:t>Цикъла </a:t>
            </a:r>
            <a:r>
              <a:rPr lang="bg-BG" dirty="0"/>
              <a:t>на Кори</a:t>
            </a:r>
            <a:endParaRPr lang="en-US" dirty="0"/>
          </a:p>
          <a:p>
            <a:r>
              <a:rPr lang="bg-BG" dirty="0"/>
              <a:t>Анаеробната </a:t>
            </a:r>
            <a:r>
              <a:rPr lang="bg-BG" dirty="0" err="1"/>
              <a:t>гликолиза</a:t>
            </a:r>
            <a:endParaRPr lang="en-US" dirty="0"/>
          </a:p>
          <a:p>
            <a:r>
              <a:rPr lang="bg-BG" dirty="0" smtClean="0"/>
              <a:t>Бета-окислението</a:t>
            </a:r>
            <a:endParaRPr lang="en-US" dirty="0"/>
          </a:p>
          <a:p>
            <a:r>
              <a:rPr lang="bg-BG" dirty="0" err="1"/>
              <a:t>Декарбоксилирането</a:t>
            </a:r>
            <a:r>
              <a:rPr lang="bg-BG" dirty="0"/>
              <a:t> на аминокиселините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1742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1143000"/>
          </a:xfrm>
        </p:spPr>
        <p:txBody>
          <a:bodyPr>
            <a:normAutofit/>
          </a:bodyPr>
          <a:lstStyle/>
          <a:p>
            <a:r>
              <a:rPr lang="bg-BG" b="1" dirty="0" smtClean="0"/>
              <a:t>Обобщение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4525963"/>
          </a:xfrm>
        </p:spPr>
        <p:txBody>
          <a:bodyPr>
            <a:noAutofit/>
          </a:bodyPr>
          <a:lstStyle/>
          <a:p>
            <a:r>
              <a:rPr lang="ru-RU" sz="1100" dirty="0" smtClean="0"/>
              <a:t>Гликолизата е катаболитна верига от десет реакции, в която 1 молекула глюкоза се разгражда до 2 молекули пируват, съпроводено със синтеза на 2 молекули АТФ и редукция на 2 молекули НАД</a:t>
            </a:r>
            <a:r>
              <a:rPr lang="ru-RU" sz="1100" baseline="30000" dirty="0" smtClean="0"/>
              <a:t>+</a:t>
            </a:r>
            <a:r>
              <a:rPr lang="ru-RU" sz="1100" dirty="0" smtClean="0"/>
              <a:t> до НАДН. </a:t>
            </a:r>
          </a:p>
          <a:p>
            <a:r>
              <a:rPr lang="ru-RU" sz="1100" dirty="0" smtClean="0"/>
              <a:t>В подготвителната фаза на гликолизата глюкозата се фосфорилира от хексокиназа (глюкокиназа в черния дроб) до глюкозо-6-фосфат. Последният се изомеризира до фруктозо-6-фосфат от хексозофосфат изомераза. Фруктозо-6-фосфатът се фосфорилира от фосфофруктокиназа до фруктозо-1,6-бисфосфат. Тези реакции консумират 2 молекули АТФ за 1 молекула глюкоза. </a:t>
            </a:r>
          </a:p>
          <a:p>
            <a:r>
              <a:rPr lang="ru-RU" sz="1100" dirty="0" smtClean="0"/>
              <a:t>Фруктозо-1,6-бисфосфат се разгражда от алдолаза до триозите глицералдехид-3-фосфат (ГАФ) и дихидроксиацетон фосфат (ДХАФ), които се превръщат една в друго под действие на триозофосфат изомераза. ГАФ под действие на глицералдехид-3-фосфат дехидрогеназа се подлага на окислително фосфорилиране до 1,3-бисфосфоглицерат. Последният се превръща в 3-фосфоглицерат от глицерат киназата, съпроводено със синтеза на АТФ. Под действие на фосфоглицерат мутаза 3-фосфоглицерат се превръща в 2-фосфоглицерат. В енолазната реакция 2-фосфоглицерат се превръща в фосфоенол пируват (ФЕП). Под действие на пируваткиназа ФЕП се превръща през енолпируват в пируват, съпроводено със синтеза на АТФ. </a:t>
            </a:r>
          </a:p>
          <a:p>
            <a:r>
              <a:rPr lang="ru-RU" sz="1100" dirty="0" smtClean="0"/>
              <a:t>В глицераткиназната и пируваткиназната реакция се получават 4 молекули АТФ за 1 молекула глюкоза и общата енергетична равносметка при анаеробни условия е 2 молекули АТФ за молекула глюкоза. </a:t>
            </a:r>
          </a:p>
          <a:p>
            <a:r>
              <a:rPr lang="ru-RU" sz="1100" dirty="0" smtClean="0"/>
              <a:t>В отсъствие на кислород пируват се редуцира до лактат, съпроводено с окисление на НАДН до НАД</a:t>
            </a:r>
            <a:r>
              <a:rPr lang="ru-RU" sz="1100" baseline="30000" dirty="0" smtClean="0"/>
              <a:t>+</a:t>
            </a:r>
            <a:r>
              <a:rPr lang="ru-RU" sz="1100" dirty="0" smtClean="0"/>
              <a:t>. Така се регенерира НАД</a:t>
            </a:r>
            <a:r>
              <a:rPr lang="ru-RU" sz="1100" baseline="30000" dirty="0" smtClean="0"/>
              <a:t>+</a:t>
            </a:r>
            <a:r>
              <a:rPr lang="ru-RU" sz="1100" dirty="0" smtClean="0"/>
              <a:t>, необходим за окислителното фосфорилиране на ГАФ. Лактат се получава  в усилено работещи мускули. </a:t>
            </a:r>
          </a:p>
          <a:p>
            <a:r>
              <a:rPr lang="ru-RU" sz="1100" dirty="0" smtClean="0"/>
              <a:t>Вътрешната митохондрийна мембрана е непропусклива за цитоплазмения НАДН. Той предава водорода в митохондриите посредством совалки. Чрез малатната совалка се получават в дихателната верига теоретично 3 молекули АТФ за 1 молекула НАДН. Чрез глицеролфосфатната совалка се получават 2 молекули АТФ за 1 молекула НАДН. </a:t>
            </a:r>
          </a:p>
          <a:p>
            <a:r>
              <a:rPr lang="ru-RU" sz="1100" dirty="0" smtClean="0"/>
              <a:t>При пълното аеробно разграждане на 1 молекула глюкоза в гликолизата и цитратния цикъл до СО</a:t>
            </a:r>
            <a:r>
              <a:rPr lang="ru-RU" sz="1100" baseline="-25000" dirty="0" smtClean="0"/>
              <a:t>2</a:t>
            </a:r>
            <a:r>
              <a:rPr lang="ru-RU" sz="1100" dirty="0" smtClean="0"/>
              <a:t> и Н</a:t>
            </a:r>
            <a:r>
              <a:rPr lang="ru-RU" sz="1100" baseline="-25000" dirty="0" smtClean="0"/>
              <a:t>2</a:t>
            </a:r>
            <a:r>
              <a:rPr lang="ru-RU" sz="1100" dirty="0" smtClean="0"/>
              <a:t>О с участието на малатната совалка се получават общо 38 молекули АТФ, а с участие на глицеролфосфатната совалка се получават 36 молекули АТФ. </a:t>
            </a:r>
          </a:p>
          <a:p>
            <a:r>
              <a:rPr lang="ru-RU" sz="1100" dirty="0" smtClean="0"/>
              <a:t>В повечето органи и тъкани глюкозата се разгражда аеробно. В мускулите при усилени натоварвания гликолизата протича анаеробно. Анаеробна гликолиза се извършва и в зрели еритроцити, които нямат митохондрии. </a:t>
            </a:r>
          </a:p>
          <a:p>
            <a:r>
              <a:rPr lang="ru-RU" sz="1100" dirty="0" smtClean="0"/>
              <a:t>Реакциите, катализирани от хексокиназа, фосфофруктокиназа и пируваткиназа са необратими . Тези три ензима са регулаторните ензими на гликолизата.</a:t>
            </a:r>
            <a:br>
              <a:rPr lang="ru-RU" sz="1100" dirty="0" smtClean="0"/>
            </a:br>
            <a:r>
              <a:rPr lang="ru-RU" sz="1100" dirty="0" smtClean="0"/>
              <a:t>Главният регулаторен ензим фосфофруктокиназа се инхибира алостерично от АТФ и цитрат, а АМФ, АДФ и фруктозо-2,6-бисфосфат действат като активатори. </a:t>
            </a:r>
          </a:p>
          <a:p>
            <a:r>
              <a:rPr lang="ru-RU" sz="1100" dirty="0" smtClean="0"/>
              <a:t>Гликолизата е свързана с цитратния цикъл посредством окислителното декарбоксилиране на пируват до ацетил-КоА, лигазното карбоксилиране на пируват до оксалацетат и редуктивното карбоксилиране на пируват до малат. Последните две реакции са анаплеротични (попълват резервоара от оксалацетат и малат), което е важно за поддържане интензитета на цитратния цикъл.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9" y="714356"/>
            <a:ext cx="8523128" cy="5370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http://www.youtube.com/watch?v=O5eMW4b29rg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253116"/>
            <a:ext cx="3316252" cy="20998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1219200" y="5248870"/>
            <a:ext cx="7315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Глюкозо-6-фосфата се изомеризира до фруктозо-6-фосфат от хексозофосфат изомераза. Реакцията </a:t>
            </a:r>
            <a:r>
              <a:rPr lang="ru-RU" dirty="0"/>
              <a:t>е обратима, но равновесието е изместено по посока на правата </a:t>
            </a:r>
            <a:r>
              <a:rPr lang="ru-RU" dirty="0" smtClean="0"/>
              <a:t>реакция. 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3200400" y="3303021"/>
            <a:ext cx="1881765" cy="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3200400" y="3455421"/>
            <a:ext cx="1881765" cy="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2286000"/>
            <a:ext cx="3314700" cy="183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438400"/>
            <a:ext cx="2114550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12080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4456" y="2510124"/>
            <a:ext cx="2466744" cy="1524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0858" y="2510250"/>
            <a:ext cx="3124542" cy="16295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4756" y="1905000"/>
            <a:ext cx="2975044" cy="523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214282" y="4929198"/>
            <a:ext cx="878687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Фруктозо-6-фосфатът се фосфорилира от фосфофруктокиназа до фруктозо-1,6-бисфосфат. Тази реакция консумира още </a:t>
            </a:r>
            <a:r>
              <a:rPr lang="ru-RU" dirty="0"/>
              <a:t>една молекула </a:t>
            </a:r>
            <a:r>
              <a:rPr lang="ru-RU" dirty="0" smtClean="0"/>
              <a:t>АТФ.</a:t>
            </a:r>
            <a:endParaRPr lang="ru-RU" dirty="0"/>
          </a:p>
          <a:p>
            <a:r>
              <a:rPr lang="ru-RU" dirty="0"/>
              <a:t>Кофактор:Mg2+</a:t>
            </a: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25" y="4114800"/>
            <a:ext cx="2619375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0"/>
            <a:ext cx="3314700" cy="183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37059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463" y="1688385"/>
            <a:ext cx="6064737" cy="4832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500034" y="142852"/>
            <a:ext cx="835824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Фруктозо-1,6-бисфосфат се разгражда от алдолаза до триозите глицералдехид-3-фосфат (ГАФ) и дихидроксиацетон фосфат (ДХАФ), които се превръщат една в друга под действие на триозофосфат изомераза.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1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Втори етап на гликолизата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75" y="2057400"/>
            <a:ext cx="7334250" cy="322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72994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910</TotalTime>
  <Words>1255</Words>
  <Application>Microsoft Office PowerPoint</Application>
  <PresentationFormat>On-screen Show (4:3)</PresentationFormat>
  <Paragraphs>207</Paragraphs>
  <Slides>54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57" baseType="lpstr">
      <vt:lpstr>Arial</vt:lpstr>
      <vt:lpstr>Calibri</vt:lpstr>
      <vt:lpstr>Office Theme</vt:lpstr>
      <vt:lpstr>гликолиза</vt:lpstr>
      <vt:lpstr>Определение</vt:lpstr>
      <vt:lpstr>Глюкоза</vt:lpstr>
      <vt:lpstr>PowerPoint Presentation</vt:lpstr>
      <vt:lpstr>Първи етап на гликолизата</vt:lpstr>
      <vt:lpstr>PowerPoint Presentation</vt:lpstr>
      <vt:lpstr>PowerPoint Presentation</vt:lpstr>
      <vt:lpstr>PowerPoint Presentation</vt:lpstr>
      <vt:lpstr>Втори етап на гликолизата</vt:lpstr>
      <vt:lpstr>PowerPoint Presentation</vt:lpstr>
      <vt:lpstr>PowerPoint Presentation</vt:lpstr>
      <vt:lpstr>Трети етап на гликолизата</vt:lpstr>
      <vt:lpstr>PowerPoint Presentation</vt:lpstr>
      <vt:lpstr>PowerPoint Presentation</vt:lpstr>
      <vt:lpstr>ГЛИКОЛИЗА</vt:lpstr>
      <vt:lpstr>PowerPoint Presentation</vt:lpstr>
      <vt:lpstr>PowerPoint Presentation</vt:lpstr>
      <vt:lpstr>1. Къде протичат реакциите от анаеробната гликолиза</vt:lpstr>
      <vt:lpstr>Колко молекули АТФ е чистата печалба от анаеробната гликолиза</vt:lpstr>
      <vt:lpstr>Колко са необратимите реакции в анаеробната гликолиза?</vt:lpstr>
      <vt:lpstr>Кой е крайният продукт от анаеробната гликолиза?</vt:lpstr>
      <vt:lpstr>Кое е изходното вещество за гликолизата?</vt:lpstr>
      <vt:lpstr>Коя от изброените молекули е монозахарид?</vt:lpstr>
      <vt:lpstr>Коя от изброените молекули е дизахарид?</vt:lpstr>
      <vt:lpstr>В кой ред са изброени само монозахариди?</vt:lpstr>
      <vt:lpstr>В кой ред са изброени само полизахариди?</vt:lpstr>
      <vt:lpstr>В кой ред са изброени само дизахариди?</vt:lpstr>
      <vt:lpstr>Каква е химичната връзка между монозахаридите?</vt:lpstr>
      <vt:lpstr>Каква е химичната връзка между аминокиселините?</vt:lpstr>
      <vt:lpstr>Каква е химичната връзка в мазнините?</vt:lpstr>
      <vt:lpstr>По химическата си структура глюкозата е?</vt:lpstr>
      <vt:lpstr>Според броя на въглеродните си атоми глюкозата е?</vt:lpstr>
      <vt:lpstr>Какви функционални групи има глюкозата?</vt:lpstr>
      <vt:lpstr>Какви функционални групи има фрукозата?</vt:lpstr>
      <vt:lpstr>Къде започва смилането на въглехидратите?</vt:lpstr>
      <vt:lpstr>Кой ензим участва в смилането на въглехидратите?</vt:lpstr>
      <vt:lpstr>Кой хормон намалява концентрацията на глюкозата в кръвта?</vt:lpstr>
      <vt:lpstr>Къде се синтезира инсулина?</vt:lpstr>
      <vt:lpstr>Лактатът е краен продукт от разграждането на:</vt:lpstr>
      <vt:lpstr>Лактат се образува предимно в:</vt:lpstr>
      <vt:lpstr>В кой орган лактатът се превръща в глюкоза?</vt:lpstr>
      <vt:lpstr>Как се нарича процесът, в който лактатът се превръща в глюкоза и се връща в органа, който го е произвел?</vt:lpstr>
      <vt:lpstr>Процесът анаеробна гликолиза се извършва в:</vt:lpstr>
      <vt:lpstr>Процесът анаеробна гликолиза се извършва в:</vt:lpstr>
      <vt:lpstr>Крайният продукт от анаеробната гликолиза е:</vt:lpstr>
      <vt:lpstr>Гликолизата е процес на разграждане на:</vt:lpstr>
      <vt:lpstr>Ензимът пируват киназа катализира реакция от:</vt:lpstr>
      <vt:lpstr>Лактатдехидрогеназата превръща:</vt:lpstr>
      <vt:lpstr>Кой от изброените ензими не е регулаторен в анаеробната гликолиза:</vt:lpstr>
      <vt:lpstr>Анаробната гликолиза е единствен енергообезпечаващ механизъм в:</vt:lpstr>
      <vt:lpstr>Субстратно фосфорилиране се извършва в:</vt:lpstr>
      <vt:lpstr>Обобщение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Test</dc:creator>
  <cp:lastModifiedBy>Admin</cp:lastModifiedBy>
  <cp:revision>64</cp:revision>
  <dcterms:created xsi:type="dcterms:W3CDTF">2013-08-27T18:06:21Z</dcterms:created>
  <dcterms:modified xsi:type="dcterms:W3CDTF">2025-02-13T09:14:52Z</dcterms:modified>
</cp:coreProperties>
</file>