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4" r:id="rId4"/>
    <p:sldId id="261" r:id="rId5"/>
    <p:sldId id="265" r:id="rId6"/>
    <p:sldId id="267" r:id="rId7"/>
    <p:sldId id="271" r:id="rId8"/>
    <p:sldId id="268" r:id="rId9"/>
    <p:sldId id="269" r:id="rId10"/>
    <p:sldId id="272" r:id="rId11"/>
    <p:sldId id="270" r:id="rId12"/>
    <p:sldId id="277" r:id="rId13"/>
    <p:sldId id="273" r:id="rId14"/>
    <p:sldId id="274" r:id="rId15"/>
    <p:sldId id="280" r:id="rId16"/>
    <p:sldId id="279" r:id="rId17"/>
    <p:sldId id="258" r:id="rId18"/>
    <p:sldId id="263" r:id="rId19"/>
    <p:sldId id="276" r:id="rId20"/>
    <p:sldId id="278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5CC3E-6610-4F2C-87C2-5CB4C44F186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3C546-52E4-4552-85C7-006973257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3C546-52E4-4552-85C7-0069732575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7B69-0B9A-4E54-B1C4-53F8B9101D4F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6F69-ADBF-494F-B2D8-517FC3657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E7FC-7633-4552-8F3D-A9AEDBAF5EAD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F990-CDDD-469D-B750-D62DB2134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00FA-C399-41B7-91B2-5515181802E8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7400-4F00-45FC-B746-A53CE7347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5230-68B3-498A-ACBD-0FA314451D94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22E7-82FC-4F6E-92EE-D0DEF80D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638E-35BD-4E33-BA02-25A5AF449592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3743-FA10-475E-AE65-BB5A9D6FC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6962-352A-48F8-B97E-A80083E0AEB6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B929-C248-4745-8816-7DBD54FEC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8223-A59D-4C1B-BDE6-5480A0CFB914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29C3-D5BA-4B53-ABD5-42628D20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0617-4592-4682-884F-298AFD6CB9C6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94CA-B7FF-4C55-9037-5BC3BC37E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3E79-E73B-4055-AE1D-D17FC2673827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086C-D2AF-4797-878B-76AB87A3C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C288-A2AB-473A-BBCB-753228FAC913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0E88-B41A-477F-93FA-1D51C7D55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1EEA-D3DD-44DF-9619-A753E8E81CA8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018B-15EB-45DB-B34E-563534224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38B2C-4BC8-4C63-A3E5-C6B3707D1A99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9C81F-628B-467A-ABC6-7E6D9AE5A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mTKxI4Wn4" TargetMode="External"/><Relationship Id="rId2" Type="http://schemas.openxmlformats.org/officeDocument/2006/relationships/hyperlink" Target="https://www.youtube.com/watch?v=VER6xW_r1v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Cr3iCzX4lc" TargetMode="External"/><Relationship Id="rId5" Type="http://schemas.openxmlformats.org/officeDocument/2006/relationships/hyperlink" Target="https://www.youtube.com/watch?v=3y1dO4nNaKY" TargetMode="External"/><Relationship Id="rId4" Type="http://schemas.openxmlformats.org/officeDocument/2006/relationships/hyperlink" Target="https://www.youtube.com/watch?v=xbJ0nbzt5K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28662" y="4714884"/>
            <a:ext cx="7772400" cy="1470025"/>
          </a:xfrm>
        </p:spPr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</a:rPr>
              <a:t>Дихателни вериги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662" y="5786454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bg1"/>
                </a:solidFill>
              </a:rPr>
              <a:t>Доц. Албена Александрова</a:t>
            </a:r>
            <a:r>
              <a:rPr lang="bg-BG" sz="2400" smtClean="0">
                <a:solidFill>
                  <a:schemeClr val="bg1"/>
                </a:solidFill>
              </a:rPr>
              <a:t>, д-р</a:t>
            </a:r>
            <a:endParaRPr lang="bg-BG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Обобщение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Електроните се придвижват от редокс-центрове с по-нисък (по-отрицателен) редокс-потенциал към редокс-центрове с по-висок (по-положителен) редокс-потенциал. </a:t>
            </a:r>
          </a:p>
          <a:p>
            <a:r>
              <a:rPr lang="ru-RU" sz="2400" dirty="0" smtClean="0"/>
              <a:t>Компонентите на дихателната верига са в динамично състояние. Те периодично минават от окислено в редуцирано състояние, и обратно. </a:t>
            </a:r>
          </a:p>
          <a:p>
            <a:r>
              <a:rPr lang="ru-RU" sz="2400" dirty="0" smtClean="0"/>
              <a:t>Комплекс І, комплекс ІІІ и комплекс ІV действат като протонни помпи, т.е. изпомпват протони от матрикса в интрамембранното пространство, при което възниква трансмембранен протонен градиент. Неговата енергия се използва за синтеза на АТФ от АТФ синтазата.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АТФ синтаза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Тъй като мембраната е непропусклива за протони, връщането им в матрикса става по градиента, но само през молекулния комплекс на АТФ-синтазата. Преходът на протони от зона с висока концентрация на протони към зона с ниска концентрация води до отделяне на свободна енергия, за сметка на която се синтезира АТФ.</a:t>
            </a:r>
          </a:p>
          <a:p>
            <a:r>
              <a:rPr lang="ru-RU" sz="1800" dirty="0" smtClean="0"/>
              <a:t>АТФ синтазата е вградена във вътрешната митохондрийна мембрана. Състои се от два главни компонента F</a:t>
            </a:r>
            <a:r>
              <a:rPr lang="ru-RU" sz="1800" baseline="-25000" dirty="0" smtClean="0"/>
              <a:t>o </a:t>
            </a:r>
            <a:r>
              <a:rPr lang="ru-RU" sz="1800" dirty="0" smtClean="0"/>
              <a:t>и F</a:t>
            </a:r>
            <a:r>
              <a:rPr lang="ru-RU" sz="1800" baseline="-25000" dirty="0" smtClean="0"/>
              <a:t>1</a:t>
            </a:r>
            <a:r>
              <a:rPr lang="ru-RU" sz="1800" dirty="0" smtClean="0"/>
              <a:t>.</a:t>
            </a:r>
            <a:endParaRPr lang="en-US" sz="1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00200"/>
            <a:ext cx="31727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72462" y="1857364"/>
            <a:ext cx="100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F0: </a:t>
            </a:r>
            <a:r>
              <a:rPr lang="bg-BG" sz="1000" dirty="0" smtClean="0"/>
              <a:t>Роторът в мембраната се върти по часовниковта стрелка, когато Н</a:t>
            </a:r>
            <a:r>
              <a:rPr lang="bg-BG" sz="1000" baseline="30000" dirty="0" smtClean="0"/>
              <a:t>+</a:t>
            </a:r>
            <a:r>
              <a:rPr lang="bg-BG" sz="1000" dirty="0" smtClean="0"/>
              <a:t> преминават по градиента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072462" y="5214950"/>
            <a:ext cx="1000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 </a:t>
            </a:r>
            <a:r>
              <a:rPr lang="en-US" sz="1000" dirty="0" smtClean="0"/>
              <a:t>F1: </a:t>
            </a:r>
            <a:r>
              <a:rPr lang="bg-BG" sz="1000" dirty="0" smtClean="0"/>
              <a:t>Три каталитични центъра свързват АДФ с неорганичен фосфат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072462" y="3857628"/>
            <a:ext cx="1071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 smtClean="0"/>
              <a:t>Цилиндърът също се върти, активирайки каталитичните центрове във </a:t>
            </a:r>
            <a:r>
              <a:rPr lang="en-US" sz="1000" dirty="0" smtClean="0"/>
              <a:t>F1</a:t>
            </a:r>
            <a:endParaRPr lang="en-US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8001024" y="1714488"/>
            <a:ext cx="1071538" cy="1714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001024" y="3786190"/>
            <a:ext cx="1071570" cy="12144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001024" y="5143512"/>
            <a:ext cx="1071538" cy="1285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482917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1214422"/>
            <a:ext cx="34290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Гъбовидните образувания, обърнати към матрикса</a:t>
            </a:r>
            <a:r>
              <a:rPr lang="en-US" dirty="0" smtClean="0"/>
              <a:t> </a:t>
            </a:r>
            <a:r>
              <a:rPr lang="bg-BG" dirty="0" smtClean="0"/>
              <a:t>на митохондриите са</a:t>
            </a:r>
            <a:r>
              <a:rPr lang="ru-RU" dirty="0" smtClean="0"/>
              <a:t> АТФ синтазни комплекси.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Тези образувания условно са изградени от два компонента.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Компонентът F</a:t>
            </a:r>
            <a:r>
              <a:rPr lang="ru-RU" baseline="-25000" dirty="0" smtClean="0"/>
              <a:t>1</a:t>
            </a:r>
            <a:r>
              <a:rPr lang="ru-RU" dirty="0" smtClean="0"/>
              <a:t> напомня кръгла топка за брава или шапка на гъбка, откъдето е дошло и названието гъбовидни образувания по кристите.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Гъбките посредством крачета се съединяват с компонента F</a:t>
            </a:r>
            <a:r>
              <a:rPr lang="ru-RU" baseline="-25000" dirty="0" smtClean="0"/>
              <a:t>о</a:t>
            </a:r>
            <a:r>
              <a:rPr lang="ru-RU" dirty="0" smtClean="0"/>
              <a:t>, който е интегриран в мембраната.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F</a:t>
            </a:r>
            <a:r>
              <a:rPr lang="ru-RU" b="1" baseline="-25000" dirty="0" smtClean="0">
                <a:solidFill>
                  <a:srgbClr val="FF0000"/>
                </a:solidFill>
              </a:rPr>
              <a:t>o</a:t>
            </a:r>
            <a:r>
              <a:rPr lang="ru-RU" b="1" dirty="0" smtClean="0">
                <a:solidFill>
                  <a:srgbClr val="FF0000"/>
                </a:solidFill>
              </a:rPr>
              <a:t>- компонент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68" y="1428736"/>
            <a:ext cx="4138642" cy="4525963"/>
          </a:xfrm>
        </p:spPr>
        <p:txBody>
          <a:bodyPr/>
          <a:lstStyle/>
          <a:p>
            <a:r>
              <a:rPr lang="ru-RU" dirty="0" smtClean="0"/>
              <a:t>Компонент F</a:t>
            </a:r>
            <a:r>
              <a:rPr lang="ru-RU" baseline="-25000" dirty="0" smtClean="0"/>
              <a:t>o </a:t>
            </a:r>
            <a:r>
              <a:rPr lang="ru-RU" dirty="0" smtClean="0"/>
              <a:t> е интегриран в мембраната. Чрез цилиндър той се свързва с компонент F</a:t>
            </a:r>
            <a:r>
              <a:rPr lang="en-US" baseline="-25000" dirty="0" smtClean="0"/>
              <a:t>1</a:t>
            </a:r>
            <a:r>
              <a:rPr lang="bg-BG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Насоченото движение на потока от протони завърта цилиндъра и прекрепения към него «маховик».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2418" y="1142984"/>
            <a:ext cx="4038600" cy="40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562973"/>
            <a:ext cx="1807588" cy="229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32670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928726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33ED49"/>
                </a:solidFill>
              </a:rPr>
              <a:t>F</a:t>
            </a:r>
            <a:r>
              <a:rPr lang="en-US" b="1" baseline="-25000" dirty="0" smtClean="0">
                <a:solidFill>
                  <a:srgbClr val="33ED49"/>
                </a:solidFill>
              </a:rPr>
              <a:t>1</a:t>
            </a:r>
            <a:r>
              <a:rPr lang="ru-RU" b="1" dirty="0" smtClean="0">
                <a:solidFill>
                  <a:srgbClr val="33ED49"/>
                </a:solidFill>
              </a:rPr>
              <a:t>- компонент</a:t>
            </a:r>
            <a:endParaRPr lang="en-US" b="1" dirty="0">
              <a:solidFill>
                <a:srgbClr val="33ED49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32037"/>
            <a:ext cx="6820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2/ATPsy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bg-BG" sz="2200" dirty="0" smtClean="0"/>
              <a:t>П</a:t>
            </a:r>
            <a:r>
              <a:rPr lang="ru-RU" sz="2200" dirty="0" smtClean="0"/>
              <a:t>реносът </a:t>
            </a:r>
            <a:r>
              <a:rPr lang="ru-RU" sz="2200" dirty="0"/>
              <a:t>на електрони по дихателната верига е движеща сила за изпомпване на протони в интрамембранното пространство от комплекси І, ІІІ и ІV, при което се установява трансмембранен електрохимичен градиент. </a:t>
            </a:r>
            <a:endParaRPr lang="en-US" sz="2200" dirty="0" smtClean="0"/>
          </a:p>
          <a:p>
            <a:r>
              <a:rPr lang="ru-RU" sz="2200" dirty="0" smtClean="0"/>
              <a:t>Обратното </a:t>
            </a:r>
            <a:r>
              <a:rPr lang="ru-RU" sz="2200" dirty="0"/>
              <a:t>връщане на протоните в матрикса през F</a:t>
            </a:r>
            <a:r>
              <a:rPr lang="ru-RU" sz="2200" baseline="-25000" dirty="0"/>
              <a:t>o</a:t>
            </a:r>
            <a:r>
              <a:rPr lang="ru-RU" sz="2200" dirty="0"/>
              <a:t>-компонент на АТФ-синтазата (F</a:t>
            </a:r>
            <a:r>
              <a:rPr lang="ru-RU" sz="2200" baseline="-25000" dirty="0"/>
              <a:t>1</a:t>
            </a:r>
            <a:r>
              <a:rPr lang="ru-RU" sz="2200" dirty="0"/>
              <a:t>-F</a:t>
            </a:r>
            <a:r>
              <a:rPr lang="ru-RU" sz="2200" baseline="-25000" dirty="0"/>
              <a:t>o</a:t>
            </a:r>
            <a:r>
              <a:rPr lang="ru-RU" sz="2200" dirty="0"/>
              <a:t>-АТФаза) задвижва нейния F</a:t>
            </a:r>
            <a:r>
              <a:rPr lang="ru-RU" sz="2200" baseline="-25000" dirty="0"/>
              <a:t>1</a:t>
            </a:r>
            <a:r>
              <a:rPr lang="ru-RU" sz="2200" dirty="0"/>
              <a:t>-компонент да синтезира АТФ от АДФ и Ф.</a:t>
            </a:r>
          </a:p>
          <a:p>
            <a:r>
              <a:rPr lang="ru-RU" sz="2200"/>
              <a:t>И</a:t>
            </a:r>
            <a:r>
              <a:rPr lang="ru-RU" sz="2200" smtClean="0"/>
              <a:t>зпомпването </a:t>
            </a:r>
            <a:r>
              <a:rPr lang="ru-RU" sz="2200" dirty="0"/>
              <a:t>на 10 протони при преноса на електрони от НАДН към кислород е достатъчно за синтез на 3 мола АТФ. При пренос на електрони от сукцинат през ФАД се изпомпват 6 протони, което е достатъчно за синтеза на 2 мола АТФ. Преносът на 2 електрона през комплекс ІV изпомпва 2 протона, достатъчно за синтеза на 1 мол </a:t>
            </a:r>
            <a:r>
              <a:rPr lang="ru-RU" sz="2200" dirty="0" smtClean="0"/>
              <a:t>АТФ.</a:t>
            </a:r>
            <a:endParaRPr lang="ru-RU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59748"/>
            <a:ext cx="6786610" cy="36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66785" y="68025"/>
            <a:ext cx="3547959" cy="646331"/>
            <a:chOff x="166785" y="68025"/>
            <a:chExt cx="3547959" cy="646331"/>
          </a:xfrm>
        </p:grpSpPr>
        <p:sp>
          <p:nvSpPr>
            <p:cNvPr id="5" name="Rectangle 4"/>
            <p:cNvSpPr/>
            <p:nvPr/>
          </p:nvSpPr>
          <p:spPr>
            <a:xfrm>
              <a:off x="166785" y="68025"/>
              <a:ext cx="35479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I.</a:t>
              </a:r>
              <a:r>
                <a:rPr lang="ru-RU" b="1" dirty="0" smtClean="0"/>
                <a:t>НАДН-КоQ оксидоредуктаза</a:t>
              </a:r>
            </a:p>
            <a:p>
              <a:pPr algn="ctr"/>
              <a:r>
                <a:rPr lang="ru-RU" dirty="0" smtClean="0"/>
                <a:t>(НАДН-дехидрогеназа)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4282" y="71438"/>
              <a:ext cx="3429024" cy="64291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57322" y="782405"/>
            <a:ext cx="4572000" cy="646331"/>
            <a:chOff x="1357322" y="782405"/>
            <a:chExt cx="4572000" cy="646331"/>
          </a:xfrm>
        </p:grpSpPr>
        <p:sp>
          <p:nvSpPr>
            <p:cNvPr id="4" name="Rectangle 3"/>
            <p:cNvSpPr/>
            <p:nvPr/>
          </p:nvSpPr>
          <p:spPr>
            <a:xfrm>
              <a:off x="1357322" y="782405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II.</a:t>
              </a:r>
              <a:r>
                <a:rPr lang="ru-RU" b="1" dirty="0" smtClean="0"/>
                <a:t>Сукцинат - КоQ оксидоредуктаза</a:t>
              </a:r>
            </a:p>
            <a:p>
              <a:pPr algn="ctr"/>
              <a:r>
                <a:rPr lang="ru-RU" dirty="0" smtClean="0"/>
                <a:t>(сукцинат дехидрогеназа)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71604" y="785818"/>
              <a:ext cx="4071966" cy="64291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71868" y="1496785"/>
            <a:ext cx="5214974" cy="646331"/>
            <a:chOff x="3571868" y="1496785"/>
            <a:chExt cx="5214974" cy="646331"/>
          </a:xfrm>
        </p:grpSpPr>
        <p:sp>
          <p:nvSpPr>
            <p:cNvPr id="6" name="Rectangle 5"/>
            <p:cNvSpPr/>
            <p:nvPr/>
          </p:nvSpPr>
          <p:spPr>
            <a:xfrm>
              <a:off x="3571868" y="1496785"/>
              <a:ext cx="51435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Коензим Q - цитохром </a:t>
              </a:r>
              <a:r>
                <a:rPr lang="ru-RU" b="1" i="1" dirty="0" smtClean="0"/>
                <a:t>c</a:t>
              </a:r>
              <a:r>
                <a:rPr lang="ru-RU" b="1" dirty="0" smtClean="0"/>
                <a:t> оксидоредуктаза</a:t>
              </a:r>
              <a:endParaRPr lang="en-US" b="1" dirty="0" smtClean="0"/>
            </a:p>
            <a:p>
              <a:pPr algn="ctr"/>
              <a:r>
                <a:rPr lang="en-US" b="1" dirty="0" smtClean="0"/>
                <a:t>(</a:t>
              </a:r>
              <a:r>
                <a:rPr lang="ru-RU" dirty="0" smtClean="0"/>
                <a:t>цитохром </a:t>
              </a:r>
              <a:r>
                <a:rPr lang="ru-RU" i="1" dirty="0" smtClean="0"/>
                <a:t>c</a:t>
              </a:r>
              <a:r>
                <a:rPr lang="ru-RU" dirty="0" smtClean="0"/>
                <a:t> редуктаза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14744" y="1500198"/>
              <a:ext cx="5072098" cy="64291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15008" y="2214554"/>
            <a:ext cx="3214710" cy="428628"/>
            <a:chOff x="5715008" y="2214554"/>
            <a:chExt cx="3214710" cy="428628"/>
          </a:xfrm>
        </p:grpSpPr>
        <p:sp>
          <p:nvSpPr>
            <p:cNvPr id="7" name="Rectangle 6"/>
            <p:cNvSpPr/>
            <p:nvPr/>
          </p:nvSpPr>
          <p:spPr>
            <a:xfrm>
              <a:off x="5929322" y="2214554"/>
              <a:ext cx="2619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g-BG" b="1" dirty="0" smtClean="0"/>
                <a:t>Цитохром </a:t>
              </a:r>
              <a:r>
                <a:rPr lang="en-US" b="1" i="1" dirty="0" smtClean="0"/>
                <a:t>c</a:t>
              </a:r>
              <a:r>
                <a:rPr lang="en-US" b="1" dirty="0" smtClean="0"/>
                <a:t> </a:t>
              </a:r>
              <a:r>
                <a:rPr lang="bg-BG" b="1" dirty="0" smtClean="0"/>
                <a:t>оксидаза</a:t>
              </a:r>
              <a:endParaRPr lang="en-US" b="1" dirty="0" smtClean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15008" y="2214554"/>
              <a:ext cx="3214710" cy="4286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4282" y="6143644"/>
            <a:ext cx="1714512" cy="428628"/>
            <a:chOff x="214282" y="6143644"/>
            <a:chExt cx="1714512" cy="428628"/>
          </a:xfrm>
        </p:grpSpPr>
        <p:sp>
          <p:nvSpPr>
            <p:cNvPr id="8" name="Rectangle 7"/>
            <p:cNvSpPr/>
            <p:nvPr/>
          </p:nvSpPr>
          <p:spPr>
            <a:xfrm>
              <a:off x="285720" y="6143644"/>
              <a:ext cx="1629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g-BG" b="1" dirty="0" smtClean="0"/>
                <a:t>АТФ синтаза</a:t>
              </a:r>
              <a:endParaRPr lang="en-US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4282" y="6143644"/>
              <a:ext cx="1714512" cy="4286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6200000" flipV="1">
            <a:off x="607191" y="821513"/>
            <a:ext cx="3429024" cy="33575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178827" y="1750207"/>
            <a:ext cx="3143272" cy="250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4143372" y="2428868"/>
            <a:ext cx="2071702" cy="1500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2"/>
          </p:cNvCxnSpPr>
          <p:nvPr/>
        </p:nvCxnSpPr>
        <p:spPr>
          <a:xfrm rot="5400000" flipH="1" flipV="1">
            <a:off x="6304371" y="3268265"/>
            <a:ext cx="1643074" cy="392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3"/>
          </p:cNvCxnSpPr>
          <p:nvPr/>
        </p:nvCxnSpPr>
        <p:spPr>
          <a:xfrm rot="10800000" flipV="1">
            <a:off x="1928794" y="6000768"/>
            <a:ext cx="1143008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Функции на дихателните вериги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Дихателната верига </a:t>
            </a:r>
            <a:r>
              <a:rPr lang="bg-BG" dirty="0" smtClean="0"/>
              <a:t>има </a:t>
            </a:r>
            <a:r>
              <a:rPr lang="ru-RU" dirty="0" smtClean="0"/>
              <a:t>следните функции: </a:t>
            </a:r>
          </a:p>
          <a:p>
            <a:pPr marL="8572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да събира редуциращи еквиваленти от различни субстрати (изпълнява се от комплекси І и ІІ); </a:t>
            </a:r>
          </a:p>
          <a:p>
            <a:pPr marL="8572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да ги пренася към О</a:t>
            </a:r>
            <a:r>
              <a:rPr lang="ru-RU" baseline="-25000" dirty="0" smtClean="0"/>
              <a:t>2</a:t>
            </a:r>
            <a:r>
              <a:rPr lang="ru-RU" dirty="0" smtClean="0"/>
              <a:t> (окисление); </a:t>
            </a:r>
          </a:p>
          <a:p>
            <a:pPr marL="8572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да акумулира отделената при окислението енергия като синтезира АТФ (окислително фосфорилиране).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51" y="1928802"/>
            <a:ext cx="827013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tochondrion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285860"/>
            <a:ext cx="6110478" cy="5350487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Локализация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Дихателната верига е сложно организирана и специализирана система, разположена във вътрешната митоходрийна мембрана</a:t>
            </a:r>
            <a:r>
              <a:rPr lang="en-US" dirty="0" smtClean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5000628" y="4357694"/>
            <a:ext cx="2714644" cy="2214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АТФ синтаза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2357454" cy="274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13286"/>
            <a:ext cx="4038600" cy="40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142976" y="4929198"/>
            <a:ext cx="3638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www.youtube.com/watch?v=VER6xW_r1vc</a:t>
            </a:r>
            <a:endParaRPr lang="en-US" dirty="0" smtClean="0"/>
          </a:p>
          <a:p>
            <a:r>
              <a:rPr lang="en-US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www.youtube.com/watch?v=LQmTKxI4Wn4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www.youtube.com/watch?v=xbJ0nbzt5Kw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www.youtube.com/watch?v=3y1dO4nNaKY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www.youtube.com/watch?v=nCr3iCzX4lc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4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дихателните вериги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57430"/>
            <a:ext cx="2786050" cy="1928826"/>
          </a:xfrm>
        </p:spPr>
        <p:txBody>
          <a:bodyPr/>
          <a:lstStyle/>
          <a:p>
            <a:pPr indent="0">
              <a:buNone/>
            </a:pPr>
            <a:r>
              <a:rPr lang="ru-RU" sz="1800" dirty="0" smtClean="0">
                <a:latin typeface="Arial" charset="0"/>
              </a:rPr>
              <a:t>Компонентите на дихателните вериги са организирани в 4 комплекса, действащи съвместно с АТФ синтаза.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0294" y="1357299"/>
            <a:ext cx="5716506" cy="3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158" y="543462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Тези комплекси са разположени асиметрично - някои компоненти пронизват мембраната и се издават и към матрикса, и към междумембранното пространство.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15206" y="2357430"/>
            <a:ext cx="1428760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3768" y="2357430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/>
              <a:t>Междумембранно пространство</a:t>
            </a:r>
            <a:endParaRPr lang="en-US" sz="11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000496" y="4000504"/>
            <a:ext cx="71438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4000504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/>
              <a:t>матрикс</a:t>
            </a:r>
            <a:endParaRPr lang="en-US" sz="11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500826" y="1643050"/>
            <a:ext cx="1643074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72264" y="171448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/>
              <a:t>Външна мембрана</a:t>
            </a:r>
            <a:endParaRPr lang="en-US" sz="11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500926" y="4357694"/>
            <a:ext cx="1643074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00958" y="4429132"/>
            <a:ext cx="1785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/>
              <a:t>Вътрешна мембрана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5286388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да събират редуциращи еквиваленти от </a:t>
            </a:r>
            <a:r>
              <a:rPr lang="ru-RU" dirty="0"/>
              <a:t>различни </a:t>
            </a:r>
            <a:r>
              <a:rPr lang="ru-RU" dirty="0" smtClean="0"/>
              <a:t>субстрати;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да </a:t>
            </a:r>
            <a:r>
              <a:rPr lang="ru-RU" dirty="0"/>
              <a:t>ги </a:t>
            </a:r>
            <a:r>
              <a:rPr lang="ru-RU" dirty="0" smtClean="0"/>
              <a:t>пренасят </a:t>
            </a:r>
            <a:r>
              <a:rPr lang="ru-RU" dirty="0"/>
              <a:t>към О</a:t>
            </a:r>
            <a:r>
              <a:rPr lang="ru-RU" baseline="-25000" dirty="0"/>
              <a:t>2</a:t>
            </a:r>
            <a:r>
              <a:rPr lang="ru-RU" dirty="0"/>
              <a:t> (окисление); </a:t>
            </a:r>
            <a:endParaRPr lang="ru-RU" dirty="0" smtClean="0"/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да </a:t>
            </a:r>
            <a:r>
              <a:rPr lang="ru-RU" dirty="0" smtClean="0"/>
              <a:t>акумулират </a:t>
            </a:r>
            <a:r>
              <a:rPr lang="ru-RU" dirty="0"/>
              <a:t>отделената при окислението енергия като синтезира АТФ (окислително фосфорилиране).</a:t>
            </a:r>
            <a:endParaRPr lang="en-US" dirty="0"/>
          </a:p>
          <a:p>
            <a:pPr marL="8572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099151" cy="436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Функции на дихателните вериги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Комплекс І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4422"/>
            <a:ext cx="4929190" cy="4525963"/>
          </a:xfrm>
        </p:spPr>
        <p:txBody>
          <a:bodyPr/>
          <a:lstStyle/>
          <a:p>
            <a:r>
              <a:rPr lang="ru-RU" sz="1800" b="1" dirty="0" smtClean="0"/>
              <a:t>НАДН-КоQ оксидоредуктаза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НАДН-дехидрогеназен комплекс или НАДН-дехидрогеназа. </a:t>
            </a:r>
          </a:p>
          <a:p>
            <a:r>
              <a:rPr lang="ru-RU" sz="1800" dirty="0" smtClean="0"/>
              <a:t>Комплекс от 43 субединици, пронизва вътрешната митохондрийна мембрана. Като простетична група участва редокс-системата ФМН.Част от субединиците са Fe-S белтъци. </a:t>
            </a:r>
          </a:p>
          <a:p>
            <a:r>
              <a:rPr lang="ru-RU" sz="1800" dirty="0" smtClean="0"/>
              <a:t>Комплекс І е анаеробна дехидрогеназа. Той е входна врата за постъпване на Н в дихателната верига. </a:t>
            </a:r>
          </a:p>
          <a:p>
            <a:r>
              <a:rPr lang="ru-RU" sz="1800" dirty="0" smtClean="0"/>
              <a:t>Комплекс І пренася два електрона от НАДН към КоQ в следната последователност: </a:t>
            </a:r>
          </a:p>
          <a:p>
            <a:pPr algn="ctr">
              <a:buNone/>
            </a:pPr>
            <a:r>
              <a:rPr lang="ru-RU" sz="1800" b="1" dirty="0" smtClean="0"/>
              <a:t>НАДН --&gt; ФМН --&gt; Fe-S белтъци--&gt; КоQ </a:t>
            </a:r>
          </a:p>
          <a:p>
            <a:r>
              <a:rPr lang="ru-RU" sz="1800" dirty="0" smtClean="0"/>
              <a:t>Комплекс І е една от трите протонни помпи в дихателната верига. При пренос на 2 електрона от НАДН към KoQ изпомпва 4 протона в интрамембранното пространство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8286776" y="3714752"/>
            <a:ext cx="42862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58214" y="2643182"/>
            <a:ext cx="7143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29256" y="5572140"/>
            <a:ext cx="250033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91" y="1714488"/>
            <a:ext cx="35337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txBody>
          <a:bodyPr/>
          <a:lstStyle/>
          <a:p>
            <a:r>
              <a:rPr lang="bg-BG" b="1" dirty="0" smtClean="0"/>
              <a:t>Комплекс І</a:t>
            </a:r>
            <a:r>
              <a:rPr lang="en-US" b="1" dirty="0" smtClean="0"/>
              <a:t>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190" y="1357298"/>
            <a:ext cx="4714876" cy="4525963"/>
          </a:xfrm>
        </p:spPr>
        <p:txBody>
          <a:bodyPr/>
          <a:lstStyle/>
          <a:p>
            <a:r>
              <a:rPr lang="ru-RU" sz="2400" b="1" dirty="0" smtClean="0"/>
              <a:t>Сукцинат - КоQ оксидоредуктаза,</a:t>
            </a:r>
            <a:r>
              <a:rPr lang="ru-RU" sz="2400" dirty="0" smtClean="0"/>
              <a:t> известен и като сукцинат дехидрогеназа</a:t>
            </a:r>
          </a:p>
          <a:p>
            <a:r>
              <a:rPr lang="ru-RU" sz="2400" dirty="0" smtClean="0"/>
              <a:t>състои се от сукцинат дехидрогеназа с простетична група ФАД и още три малки хидрофобни субединици, Fe-S белтъци и цитохром </a:t>
            </a:r>
            <a:r>
              <a:rPr lang="ru-RU" sz="2400" i="1" dirty="0" smtClean="0"/>
              <a:t>b</a:t>
            </a:r>
            <a:r>
              <a:rPr lang="ru-RU" sz="2400" baseline="-25000" dirty="0" smtClean="0"/>
              <a:t>560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пренася електрони от сукцинат през ФАД към КоQ, но отделената енергия не е достатъчна за синтеза на АТФ.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8" y="5357826"/>
            <a:ext cx="150019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29454" y="4786322"/>
            <a:ext cx="142876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фумарат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43570" y="5500702"/>
            <a:ext cx="242889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43570" y="492919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сукцинат</a:t>
            </a:r>
            <a:endParaRPr lang="en-US" dirty="0"/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1714512" cy="46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072330" y="4786322"/>
            <a:ext cx="857256" cy="2857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72330" y="4786322"/>
            <a:ext cx="78581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072330" y="4857760"/>
            <a:ext cx="128588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3768" y="477418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фумарат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572132" y="5000636"/>
            <a:ext cx="128588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Комплекси І и ІІ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429156" cy="3971940"/>
          </a:xfrm>
        </p:spPr>
        <p:txBody>
          <a:bodyPr/>
          <a:lstStyle/>
          <a:p>
            <a:r>
              <a:rPr lang="ru-RU" sz="2400" b="1" dirty="0" smtClean="0"/>
              <a:t>Комплекси І и ІІ </a:t>
            </a:r>
            <a:r>
              <a:rPr lang="ru-RU" sz="2400" dirty="0" smtClean="0"/>
              <a:t>не действат последователно, а успоредно. </a:t>
            </a:r>
          </a:p>
          <a:p>
            <a:r>
              <a:rPr lang="ru-RU" sz="2400" dirty="0" smtClean="0"/>
              <a:t>И двата комплекса прехвърлят водород от своите субстрати върху KoQ и го редуцират. </a:t>
            </a:r>
          </a:p>
          <a:p>
            <a:r>
              <a:rPr lang="ru-RU" sz="2400" b="1" dirty="0" smtClean="0"/>
              <a:t>КоQ или убихинон </a:t>
            </a:r>
            <a:r>
              <a:rPr lang="ru-RU" sz="2400" dirty="0" smtClean="0"/>
              <a:t>е подвижен компонент в дихателната верига, служи като колектор на електрони. Продукт на комплекси І и ІІ, той е субстрат за действието на комплекс ІІІ.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4431"/>
            <a:ext cx="3597290" cy="55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Комплекс ІІІ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714908" cy="4525963"/>
          </a:xfrm>
        </p:spPr>
        <p:txBody>
          <a:bodyPr/>
          <a:lstStyle/>
          <a:p>
            <a:r>
              <a:rPr lang="ru-RU" sz="2400" b="1" dirty="0" smtClean="0"/>
              <a:t>Коензим Q - цитохром </a:t>
            </a:r>
            <a:r>
              <a:rPr lang="ru-RU" sz="2400" b="1" i="1" dirty="0" smtClean="0"/>
              <a:t>c</a:t>
            </a:r>
            <a:r>
              <a:rPr lang="ru-RU" sz="2400" b="1" dirty="0" smtClean="0"/>
              <a:t> оксидоредуктаза, </a:t>
            </a:r>
            <a:r>
              <a:rPr lang="ru-RU" sz="2400" dirty="0" smtClean="0"/>
              <a:t>известен като </a:t>
            </a:r>
            <a:r>
              <a:rPr lang="ru-RU" sz="2400" i="1" dirty="0" smtClean="0"/>
              <a:t>b-c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-комплекс или цитохром </a:t>
            </a:r>
            <a:r>
              <a:rPr lang="ru-RU" sz="2400" i="1" dirty="0" smtClean="0"/>
              <a:t>c</a:t>
            </a:r>
            <a:r>
              <a:rPr lang="ru-RU" sz="2400" dirty="0" smtClean="0"/>
              <a:t> редуктаза.</a:t>
            </a:r>
          </a:p>
          <a:p>
            <a:r>
              <a:rPr lang="ru-RU" sz="2400" dirty="0" smtClean="0"/>
              <a:t>Пренася 2 електрона от КоQH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към цитохром </a:t>
            </a:r>
            <a:r>
              <a:rPr lang="ru-RU" sz="2400" i="1" dirty="0" smtClean="0"/>
              <a:t>с</a:t>
            </a:r>
            <a:r>
              <a:rPr lang="ru-RU" sz="2400" dirty="0" smtClean="0"/>
              <a:t> и изпомпва 4 протони</a:t>
            </a:r>
          </a:p>
          <a:p>
            <a:r>
              <a:rPr lang="ru-RU" sz="2400" b="1" dirty="0" smtClean="0"/>
              <a:t>Цитохром </a:t>
            </a:r>
            <a:r>
              <a:rPr lang="ru-RU" sz="2400" b="1" i="1" dirty="0" smtClean="0"/>
              <a:t>с</a:t>
            </a:r>
            <a:r>
              <a:rPr lang="ru-RU" sz="2400" dirty="0" smtClean="0"/>
              <a:t> е нискомолекулен периферен мембранен белтък Приема се, че е белтъчен преносител на електрони (без ензимни функции) от цитохром </a:t>
            </a:r>
            <a:r>
              <a:rPr lang="ru-RU" sz="2400" i="1" dirty="0" smtClean="0"/>
              <a:t>с</a:t>
            </a:r>
            <a:r>
              <a:rPr lang="ru-RU" sz="2400" dirty="0" smtClean="0"/>
              <a:t> редуктазата и до цитохром </a:t>
            </a:r>
            <a:r>
              <a:rPr lang="ru-RU" sz="2400" i="1" dirty="0" smtClean="0"/>
              <a:t>с</a:t>
            </a:r>
            <a:r>
              <a:rPr lang="ru-RU" sz="2400" dirty="0" smtClean="0"/>
              <a:t> оксидазата. </a:t>
            </a:r>
          </a:p>
          <a:p>
            <a:endParaRPr lang="en-US" dirty="0"/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1146" y="1500174"/>
            <a:ext cx="26451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bg-BG" b="1" dirty="0" smtClean="0"/>
              <a:t>Комплекс І</a:t>
            </a:r>
            <a:r>
              <a:rPr lang="en-US" b="1" dirty="0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929222" cy="4525963"/>
          </a:xfrm>
        </p:spPr>
        <p:txBody>
          <a:bodyPr/>
          <a:lstStyle/>
          <a:p>
            <a:r>
              <a:rPr lang="bg-BG" sz="2400" b="1" dirty="0" smtClean="0"/>
              <a:t>Цитохром </a:t>
            </a:r>
            <a:r>
              <a:rPr lang="en-US" sz="2400" b="1" i="1" dirty="0" smtClean="0"/>
              <a:t>c</a:t>
            </a:r>
            <a:r>
              <a:rPr lang="en-US" sz="2400" b="1" dirty="0" smtClean="0"/>
              <a:t> </a:t>
            </a:r>
            <a:r>
              <a:rPr lang="bg-BG" sz="2400" b="1" dirty="0" smtClean="0"/>
              <a:t>оксидаза</a:t>
            </a:r>
            <a:endParaRPr lang="en-US" sz="2400" b="1" dirty="0" smtClean="0"/>
          </a:p>
          <a:p>
            <a:r>
              <a:rPr lang="ru-RU" sz="2400" dirty="0" smtClean="0"/>
              <a:t>Комплекс ІV има 4 редокс-центра: меден атом, известен като Cu</a:t>
            </a:r>
            <a:r>
              <a:rPr lang="ru-RU" sz="2400" baseline="-25000" dirty="0" smtClean="0"/>
              <a:t>B</a:t>
            </a:r>
            <a:r>
              <a:rPr lang="ru-RU" sz="2400" dirty="0" smtClean="0"/>
              <a:t>, цитохром </a:t>
            </a:r>
            <a:r>
              <a:rPr lang="ru-RU" sz="2400" i="1" dirty="0" smtClean="0"/>
              <a:t>a</a:t>
            </a:r>
            <a:r>
              <a:rPr lang="ru-RU" sz="2400" dirty="0" smtClean="0"/>
              <a:t> и цитохром </a:t>
            </a:r>
            <a:r>
              <a:rPr lang="ru-RU" sz="2400" i="1" dirty="0" smtClean="0"/>
              <a:t>a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и двойка медни атоми, известни като Cu</a:t>
            </a:r>
            <a:r>
              <a:rPr lang="ru-RU" sz="2400" baseline="-25000" dirty="0" smtClean="0"/>
              <a:t>A</a:t>
            </a:r>
            <a:r>
              <a:rPr lang="ru-RU" sz="2400" dirty="0" smtClean="0"/>
              <a:t>-център </a:t>
            </a:r>
          </a:p>
          <a:p>
            <a:r>
              <a:rPr lang="ru-RU" sz="2400" dirty="0" smtClean="0"/>
              <a:t>редуцира 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до 2 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О като използва 4 електрона от цитохром </a:t>
            </a:r>
            <a:r>
              <a:rPr lang="ru-RU" sz="2400" i="1" dirty="0" smtClean="0"/>
              <a:t>с</a:t>
            </a:r>
            <a:r>
              <a:rPr lang="ru-RU" sz="2400" dirty="0" smtClean="0"/>
              <a:t> и 4 протона от матрикса. </a:t>
            </a:r>
          </a:p>
          <a:p>
            <a:r>
              <a:rPr lang="ru-RU" sz="2400" dirty="0" smtClean="0"/>
              <a:t>За всеки 2 електрона, които редуцират кислород, се изпомпват в интрамембанното пространство 2 протона. 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9" y="1076040"/>
            <a:ext cx="2714644" cy="53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837</Words>
  <Application>Microsoft Office PowerPoint</Application>
  <PresentationFormat>On-screen Show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Дихателни вериги</vt:lpstr>
      <vt:lpstr>Локализация</vt:lpstr>
      <vt:lpstr>Структура на дихателните вериги</vt:lpstr>
      <vt:lpstr>Функции на дихателните вериги</vt:lpstr>
      <vt:lpstr>Комплекс І</vt:lpstr>
      <vt:lpstr>Комплекс ІI</vt:lpstr>
      <vt:lpstr>Комплекси І и ІІ</vt:lpstr>
      <vt:lpstr>Комплекс ІІІ</vt:lpstr>
      <vt:lpstr>Комплекс ІV</vt:lpstr>
      <vt:lpstr>Обобщение</vt:lpstr>
      <vt:lpstr>АТФ синтаза</vt:lpstr>
      <vt:lpstr>PowerPoint Presentation</vt:lpstr>
      <vt:lpstr>Fo- компонент</vt:lpstr>
      <vt:lpstr>F1- компонент</vt:lpstr>
      <vt:lpstr>PowerPoint Presentation</vt:lpstr>
      <vt:lpstr>Обобщение</vt:lpstr>
      <vt:lpstr>PowerPoint Presentation</vt:lpstr>
      <vt:lpstr>Функции на дихателните вериги</vt:lpstr>
      <vt:lpstr>PowerPoint Presentation</vt:lpstr>
      <vt:lpstr>АТФ синтаза</vt:lpstr>
      <vt:lpstr>PowerPoint Presentation</vt:lpstr>
    </vt:vector>
  </TitlesOfParts>
  <Company>INB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Дихателни вериги</dc:title>
  <dc:creator>BAS</dc:creator>
  <cp:lastModifiedBy>user</cp:lastModifiedBy>
  <cp:revision>99</cp:revision>
  <dcterms:created xsi:type="dcterms:W3CDTF">2013-08-14T13:31:55Z</dcterms:created>
  <dcterms:modified xsi:type="dcterms:W3CDTF">2020-12-14T14:34:23Z</dcterms:modified>
</cp:coreProperties>
</file>