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2" r:id="rId5"/>
    <p:sldId id="261" r:id="rId6"/>
    <p:sldId id="264" r:id="rId7"/>
    <p:sldId id="266" r:id="rId8"/>
    <p:sldId id="265" r:id="rId9"/>
    <p:sldId id="267" r:id="rId10"/>
    <p:sldId id="273" r:id="rId11"/>
    <p:sldId id="272" r:id="rId12"/>
    <p:sldId id="268" r:id="rId13"/>
    <p:sldId id="282" r:id="rId14"/>
    <p:sldId id="283" r:id="rId15"/>
    <p:sldId id="274" r:id="rId16"/>
    <p:sldId id="275" r:id="rId17"/>
    <p:sldId id="276" r:id="rId18"/>
    <p:sldId id="277" r:id="rId19"/>
    <p:sldId id="278" r:id="rId20"/>
    <p:sldId id="284" r:id="rId21"/>
    <p:sldId id="269" r:id="rId22"/>
    <p:sldId id="280" r:id="rId23"/>
    <p:sldId id="279" r:id="rId24"/>
    <p:sldId id="281"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D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5" d="100"/>
          <a:sy n="65" d="100"/>
        </p:scale>
        <p:origin x="-11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8F251-5D61-4B42-8713-77AE627C9625}"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273E-5A53-4072-A475-153F4C1E1771}" type="slidenum">
              <a:rPr lang="en-US" smtClean="0"/>
              <a:pPr/>
              <a:t>‹#›</a:t>
            </a:fld>
            <a:endParaRPr lang="en-US"/>
          </a:p>
        </p:txBody>
      </p:sp>
    </p:spTree>
    <p:extLst>
      <p:ext uri="{BB962C8B-B14F-4D97-AF65-F5344CB8AC3E}">
        <p14:creationId xmlns:p14="http://schemas.microsoft.com/office/powerpoint/2010/main" val="36889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8F251-5D61-4B42-8713-77AE627C9625}"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273E-5A53-4072-A475-153F4C1E1771}" type="slidenum">
              <a:rPr lang="en-US" smtClean="0"/>
              <a:pPr/>
              <a:t>‹#›</a:t>
            </a:fld>
            <a:endParaRPr lang="en-US"/>
          </a:p>
        </p:txBody>
      </p:sp>
    </p:spTree>
    <p:extLst>
      <p:ext uri="{BB962C8B-B14F-4D97-AF65-F5344CB8AC3E}">
        <p14:creationId xmlns:p14="http://schemas.microsoft.com/office/powerpoint/2010/main" val="202904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8F251-5D61-4B42-8713-77AE627C9625}"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273E-5A53-4072-A475-153F4C1E1771}" type="slidenum">
              <a:rPr lang="en-US" smtClean="0"/>
              <a:pPr/>
              <a:t>‹#›</a:t>
            </a:fld>
            <a:endParaRPr lang="en-US"/>
          </a:p>
        </p:txBody>
      </p:sp>
    </p:spTree>
    <p:extLst>
      <p:ext uri="{BB962C8B-B14F-4D97-AF65-F5344CB8AC3E}">
        <p14:creationId xmlns:p14="http://schemas.microsoft.com/office/powerpoint/2010/main" val="60783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8F251-5D61-4B42-8713-77AE627C9625}"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273E-5A53-4072-A475-153F4C1E1771}" type="slidenum">
              <a:rPr lang="en-US" smtClean="0"/>
              <a:pPr/>
              <a:t>‹#›</a:t>
            </a:fld>
            <a:endParaRPr lang="en-US"/>
          </a:p>
        </p:txBody>
      </p:sp>
    </p:spTree>
    <p:extLst>
      <p:ext uri="{BB962C8B-B14F-4D97-AF65-F5344CB8AC3E}">
        <p14:creationId xmlns:p14="http://schemas.microsoft.com/office/powerpoint/2010/main" val="217780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8F251-5D61-4B42-8713-77AE627C9625}"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273E-5A53-4072-A475-153F4C1E1771}" type="slidenum">
              <a:rPr lang="en-US" smtClean="0"/>
              <a:pPr/>
              <a:t>‹#›</a:t>
            </a:fld>
            <a:endParaRPr lang="en-US"/>
          </a:p>
        </p:txBody>
      </p:sp>
    </p:spTree>
    <p:extLst>
      <p:ext uri="{BB962C8B-B14F-4D97-AF65-F5344CB8AC3E}">
        <p14:creationId xmlns:p14="http://schemas.microsoft.com/office/powerpoint/2010/main" val="261874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8F251-5D61-4B42-8713-77AE627C9625}"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F273E-5A53-4072-A475-153F4C1E1771}" type="slidenum">
              <a:rPr lang="en-US" smtClean="0"/>
              <a:pPr/>
              <a:t>‹#›</a:t>
            </a:fld>
            <a:endParaRPr lang="en-US"/>
          </a:p>
        </p:txBody>
      </p:sp>
    </p:spTree>
    <p:extLst>
      <p:ext uri="{BB962C8B-B14F-4D97-AF65-F5344CB8AC3E}">
        <p14:creationId xmlns:p14="http://schemas.microsoft.com/office/powerpoint/2010/main" val="312458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8F251-5D61-4B42-8713-77AE627C9625}" type="datetimeFigureOut">
              <a:rPr lang="en-US" smtClean="0"/>
              <a:pPr/>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F273E-5A53-4072-A475-153F4C1E1771}" type="slidenum">
              <a:rPr lang="en-US" smtClean="0"/>
              <a:pPr/>
              <a:t>‹#›</a:t>
            </a:fld>
            <a:endParaRPr lang="en-US"/>
          </a:p>
        </p:txBody>
      </p:sp>
    </p:spTree>
    <p:extLst>
      <p:ext uri="{BB962C8B-B14F-4D97-AF65-F5344CB8AC3E}">
        <p14:creationId xmlns:p14="http://schemas.microsoft.com/office/powerpoint/2010/main" val="388900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8F251-5D61-4B42-8713-77AE627C9625}" type="datetimeFigureOut">
              <a:rPr lang="en-US" smtClean="0"/>
              <a:pPr/>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F273E-5A53-4072-A475-153F4C1E1771}" type="slidenum">
              <a:rPr lang="en-US" smtClean="0"/>
              <a:pPr/>
              <a:t>‹#›</a:t>
            </a:fld>
            <a:endParaRPr lang="en-US"/>
          </a:p>
        </p:txBody>
      </p:sp>
    </p:spTree>
    <p:extLst>
      <p:ext uri="{BB962C8B-B14F-4D97-AF65-F5344CB8AC3E}">
        <p14:creationId xmlns:p14="http://schemas.microsoft.com/office/powerpoint/2010/main" val="166418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8F251-5D61-4B42-8713-77AE627C9625}" type="datetimeFigureOut">
              <a:rPr lang="en-US" smtClean="0"/>
              <a:pPr/>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F273E-5A53-4072-A475-153F4C1E1771}" type="slidenum">
              <a:rPr lang="en-US" smtClean="0"/>
              <a:pPr/>
              <a:t>‹#›</a:t>
            </a:fld>
            <a:endParaRPr lang="en-US"/>
          </a:p>
        </p:txBody>
      </p:sp>
    </p:spTree>
    <p:extLst>
      <p:ext uri="{BB962C8B-B14F-4D97-AF65-F5344CB8AC3E}">
        <p14:creationId xmlns:p14="http://schemas.microsoft.com/office/powerpoint/2010/main" val="176050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8F251-5D61-4B42-8713-77AE627C9625}"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F273E-5A53-4072-A475-153F4C1E1771}" type="slidenum">
              <a:rPr lang="en-US" smtClean="0"/>
              <a:pPr/>
              <a:t>‹#›</a:t>
            </a:fld>
            <a:endParaRPr lang="en-US"/>
          </a:p>
        </p:txBody>
      </p:sp>
    </p:spTree>
    <p:extLst>
      <p:ext uri="{BB962C8B-B14F-4D97-AF65-F5344CB8AC3E}">
        <p14:creationId xmlns:p14="http://schemas.microsoft.com/office/powerpoint/2010/main" val="330531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8F251-5D61-4B42-8713-77AE627C9625}"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F273E-5A53-4072-A475-153F4C1E1771}" type="slidenum">
              <a:rPr lang="en-US" smtClean="0"/>
              <a:pPr/>
              <a:t>‹#›</a:t>
            </a:fld>
            <a:endParaRPr lang="en-US"/>
          </a:p>
        </p:txBody>
      </p:sp>
    </p:spTree>
    <p:extLst>
      <p:ext uri="{BB962C8B-B14F-4D97-AF65-F5344CB8AC3E}">
        <p14:creationId xmlns:p14="http://schemas.microsoft.com/office/powerpoint/2010/main" val="136111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8F251-5D61-4B42-8713-77AE627C9625}" type="datetimeFigureOut">
              <a:rPr lang="en-US" smtClean="0"/>
              <a:pPr/>
              <a:t>10/15/2020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F273E-5A53-4072-A475-153F4C1E1771}" type="slidenum">
              <a:rPr lang="en-US" smtClean="0"/>
              <a:pPr/>
              <a:t>‹#›</a:t>
            </a:fld>
            <a:endParaRPr lang="en-US"/>
          </a:p>
        </p:txBody>
      </p:sp>
    </p:spTree>
    <p:extLst>
      <p:ext uri="{BB962C8B-B14F-4D97-AF65-F5344CB8AC3E}">
        <p14:creationId xmlns:p14="http://schemas.microsoft.com/office/powerpoint/2010/main" val="170627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ienceclarified.com/photos/oxidation-reduction-reaction-28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99" y="381000"/>
            <a:ext cx="8232485" cy="6174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bg-BG" b="1" dirty="0" smtClean="0"/>
              <a:t>Биологично окисление.</a:t>
            </a:r>
            <a:br>
              <a:rPr lang="bg-BG" b="1" dirty="0" smtClean="0"/>
            </a:br>
            <a:r>
              <a:rPr lang="bg-BG" b="1" dirty="0" smtClean="0"/>
              <a:t>Биологични редокссистеми.</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88000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bg-BG" b="1" dirty="0" smtClean="0"/>
              <a:t>Фази на аеробния метаболизъм</a:t>
            </a:r>
            <a:endParaRPr lang="en-US" b="1" dirty="0"/>
          </a:p>
        </p:txBody>
      </p:sp>
      <p:sp>
        <p:nvSpPr>
          <p:cNvPr id="3" name="Content Placeholder 2"/>
          <p:cNvSpPr>
            <a:spLocks noGrp="1"/>
          </p:cNvSpPr>
          <p:nvPr>
            <p:ph idx="1"/>
          </p:nvPr>
        </p:nvSpPr>
        <p:spPr>
          <a:xfrm>
            <a:off x="457200" y="1295400"/>
            <a:ext cx="8229600" cy="5334000"/>
          </a:xfrm>
        </p:spPr>
        <p:txBody>
          <a:bodyPr>
            <a:normAutofit fontScale="77500" lnSpcReduction="20000"/>
          </a:bodyPr>
          <a:lstStyle/>
          <a:p>
            <a:pPr marL="514350" indent="-514350">
              <a:spcBef>
                <a:spcPts val="600"/>
              </a:spcBef>
              <a:spcAft>
                <a:spcPts val="600"/>
              </a:spcAft>
              <a:buFont typeface="+mj-lt"/>
              <a:buAutoNum type="arabicPeriod"/>
            </a:pPr>
            <a:r>
              <a:rPr lang="ru-RU" dirty="0"/>
              <a:t>Р</a:t>
            </a:r>
            <a:r>
              <a:rPr lang="ru-RU" dirty="0" smtClean="0"/>
              <a:t>азграждане на биополимери в храносмилателния тракт до мономери. В тази фаза няма окислителни реакции, не се синтезират макроергични съединения. </a:t>
            </a:r>
          </a:p>
          <a:p>
            <a:pPr marL="514350" indent="-514350">
              <a:spcBef>
                <a:spcPts val="600"/>
              </a:spcBef>
              <a:spcAft>
                <a:spcPts val="600"/>
              </a:spcAft>
              <a:buFont typeface="+mj-lt"/>
              <a:buAutoNum type="arabicPeriod"/>
            </a:pPr>
            <a:r>
              <a:rPr lang="ru-RU" dirty="0"/>
              <a:t>П</a:t>
            </a:r>
            <a:r>
              <a:rPr lang="ru-RU" dirty="0" smtClean="0"/>
              <a:t>ревръщане на мономерите в ацетил-КоА. Отделни разградни реакции на различни субстрати са окислителни (субстратно </a:t>
            </a:r>
            <a:r>
              <a:rPr lang="bg-BG" dirty="0" smtClean="0"/>
              <a:t>окисление</a:t>
            </a:r>
            <a:r>
              <a:rPr lang="ru-RU" dirty="0" smtClean="0"/>
              <a:t>). Синтезата на АТФ за сметка на енергия от субстратно окисление се означава като </a:t>
            </a:r>
            <a:r>
              <a:rPr lang="ru-RU" dirty="0" smtClean="0">
                <a:solidFill>
                  <a:srgbClr val="FF0000"/>
                </a:solidFill>
              </a:rPr>
              <a:t>субстратно фосфорилиране</a:t>
            </a:r>
            <a:r>
              <a:rPr lang="ru-RU" dirty="0" smtClean="0"/>
              <a:t>.</a:t>
            </a:r>
          </a:p>
          <a:p>
            <a:pPr marL="514350" indent="-514350">
              <a:spcBef>
                <a:spcPts val="600"/>
              </a:spcBef>
              <a:spcAft>
                <a:spcPts val="600"/>
              </a:spcAft>
              <a:buFont typeface="+mj-lt"/>
              <a:buAutoNum type="arabicPeriod"/>
            </a:pPr>
            <a:r>
              <a:rPr lang="ru-RU" dirty="0" smtClean="0"/>
              <a:t>Разграждане на ацетил-КоА в цитратния цикъл до СО</a:t>
            </a:r>
            <a:r>
              <a:rPr lang="ru-RU" baseline="-25000" dirty="0" smtClean="0"/>
              <a:t>2</a:t>
            </a:r>
            <a:r>
              <a:rPr lang="ru-RU" dirty="0" smtClean="0"/>
              <a:t> и Н</a:t>
            </a:r>
            <a:r>
              <a:rPr lang="ru-RU" baseline="-25000" dirty="0" smtClean="0"/>
              <a:t>2</a:t>
            </a:r>
            <a:r>
              <a:rPr lang="ru-RU" dirty="0" smtClean="0"/>
              <a:t>О. Водородът, отделен от метаболити на цикъла, попада в дихателната верига. При окислението му в нея се отделят значителни количества енергия, която се акумулира в АТФ. Този процес се означава като </a:t>
            </a:r>
            <a:r>
              <a:rPr lang="ru-RU" dirty="0" smtClean="0">
                <a:solidFill>
                  <a:srgbClr val="FF0000"/>
                </a:solidFill>
              </a:rPr>
              <a:t>окислително фосфорилиране</a:t>
            </a:r>
            <a:r>
              <a:rPr lang="ru-RU" dirty="0" smtClean="0"/>
              <a:t>.</a:t>
            </a:r>
          </a:p>
          <a:p>
            <a:pPr marL="514350" indent="-514350">
              <a:spcBef>
                <a:spcPts val="600"/>
              </a:spcBef>
              <a:spcAft>
                <a:spcPts val="600"/>
              </a:spcAft>
              <a:buFont typeface="+mj-lt"/>
              <a:buAutoNum type="arabicPeriod"/>
            </a:pPr>
            <a:r>
              <a:rPr lang="ru-RU" dirty="0" smtClean="0"/>
              <a:t>Отделяне на отпадни продукти.</a:t>
            </a:r>
            <a:endParaRPr lang="en-US" dirty="0" smtClean="0"/>
          </a:p>
          <a:p>
            <a:endParaRPr lang="en-US" dirty="0"/>
          </a:p>
        </p:txBody>
      </p:sp>
    </p:spTree>
    <p:extLst>
      <p:ext uri="{BB962C8B-B14F-4D97-AF65-F5344CB8AC3E}">
        <p14:creationId xmlns:p14="http://schemas.microsoft.com/office/powerpoint/2010/main" val="2222438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363200" cy="1143000"/>
          </a:xfrm>
        </p:spPr>
        <p:txBody>
          <a:bodyPr>
            <a:normAutofit/>
          </a:bodyPr>
          <a:lstStyle/>
          <a:p>
            <a:r>
              <a:rPr lang="bg-BG" sz="3600" b="1" dirty="0" smtClean="0"/>
              <a:t>Обща схема на процесите на катаболизма</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203666"/>
              </p:ext>
            </p:extLst>
          </p:nvPr>
        </p:nvGraphicFramePr>
        <p:xfrm>
          <a:off x="228601" y="685800"/>
          <a:ext cx="8686798" cy="5948680"/>
        </p:xfrm>
        <a:graphic>
          <a:graphicData uri="http://schemas.openxmlformats.org/drawingml/2006/table">
            <a:tbl>
              <a:tblPr firstRow="1" bandRow="1">
                <a:tableStyleId>{073A0DAA-6AF3-43AB-8588-CEC1D06C72B9}</a:tableStyleId>
              </a:tblPr>
              <a:tblGrid>
                <a:gridCol w="1367366"/>
                <a:gridCol w="2154308"/>
                <a:gridCol w="2582562"/>
                <a:gridCol w="1173892"/>
                <a:gridCol w="1408670"/>
              </a:tblGrid>
              <a:tr h="370840">
                <a:tc>
                  <a:txBody>
                    <a:bodyPr/>
                    <a:lstStyle/>
                    <a:p>
                      <a:pPr algn="ctr"/>
                      <a:endParaRPr lang="en-US" b="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r>
              <a:tr h="1000760">
                <a:tc>
                  <a:txBody>
                    <a:bodyPr/>
                    <a:lstStyle/>
                    <a:p>
                      <a:pPr algn="ctr"/>
                      <a:r>
                        <a:rPr lang="en-US" b="1" dirty="0" smtClean="0"/>
                        <a:t>I </a:t>
                      </a:r>
                      <a:r>
                        <a:rPr lang="bg-BG" b="1" dirty="0" smtClean="0"/>
                        <a:t>Етап: </a:t>
                      </a:r>
                      <a:r>
                        <a:rPr lang="bg-BG" b="0" dirty="0" smtClean="0"/>
                        <a:t>храносми-лане</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dirty="0" smtClean="0"/>
                        <a:t/>
                      </a:r>
                      <a:br>
                        <a:rPr lang="bg-BG" dirty="0" smtClean="0"/>
                      </a:br>
                      <a:r>
                        <a:rPr lang="el-GR" dirty="0" smtClean="0"/>
                        <a:t>α</a:t>
                      </a:r>
                      <a:r>
                        <a:rPr lang="en-US" dirty="0" smtClean="0"/>
                        <a:t>-</a:t>
                      </a:r>
                      <a:r>
                        <a:rPr lang="bg-BG" dirty="0" smtClean="0"/>
                        <a:t>Аминокиселини</a:t>
                      </a:r>
                      <a:endParaRPr lang="en-US" dirty="0" smtClean="0"/>
                    </a:p>
                    <a:p>
                      <a:pPr algn="ctr"/>
                      <a:r>
                        <a:rPr lang="bg-BG" dirty="0" smtClean="0"/>
                        <a:t>(20 вида)</a:t>
                      </a: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bg-BG" dirty="0" smtClean="0"/>
                        <a:t/>
                      </a:r>
                      <a:br>
                        <a:rPr lang="bg-BG" dirty="0" smtClean="0"/>
                      </a:br>
                      <a:r>
                        <a:rPr lang="bg-BG" dirty="0" smtClean="0"/>
                        <a:t>Монозахариди</a:t>
                      </a:r>
                      <a:br>
                        <a:rPr lang="bg-BG" dirty="0" smtClean="0"/>
                      </a:br>
                      <a:r>
                        <a:rPr lang="bg-BG" dirty="0" smtClean="0"/>
                        <a:t>(3-5 вида)</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dirty="0" smtClean="0"/>
                        <a:t/>
                      </a:r>
                      <a:br>
                        <a:rPr lang="bg-BG" dirty="0" smtClean="0"/>
                      </a:br>
                      <a:r>
                        <a:rPr lang="bg-BG" dirty="0" smtClean="0"/>
                        <a:t>Глицерол</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dirty="0" smtClean="0"/>
                        <a:t/>
                      </a:r>
                      <a:br>
                        <a:rPr lang="bg-BG" dirty="0" smtClean="0"/>
                      </a:br>
                      <a:r>
                        <a:rPr lang="bg-BG" dirty="0" smtClean="0"/>
                        <a:t>Мастни</a:t>
                      </a:r>
                      <a:br>
                        <a:rPr lang="bg-BG" dirty="0" smtClean="0"/>
                      </a:br>
                      <a:r>
                        <a:rPr lang="bg-BG" dirty="0" smtClean="0"/>
                        <a:t>киселини </a:t>
                      </a:r>
                    </a:p>
                    <a:p>
                      <a:pPr marL="0" marR="0" indent="0" algn="ctr" defTabSz="914400" rtl="0" eaLnBrk="1" fontAlgn="auto" latinLnBrk="0" hangingPunct="1">
                        <a:lnSpc>
                          <a:spcPct val="100000"/>
                        </a:lnSpc>
                        <a:spcBef>
                          <a:spcPts val="0"/>
                        </a:spcBef>
                        <a:spcAft>
                          <a:spcPts val="0"/>
                        </a:spcAft>
                        <a:buClrTx/>
                        <a:buSzTx/>
                        <a:buFontTx/>
                        <a:buNone/>
                        <a:tabLst/>
                        <a:defRPr/>
                      </a:pPr>
                      <a:r>
                        <a:rPr lang="bg-BG" dirty="0" smtClean="0"/>
                        <a:t>(10-15 вида)</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ctr"/>
                      <a:r>
                        <a:rPr lang="en-US" b="1" dirty="0" smtClean="0"/>
                        <a:t>II </a:t>
                      </a:r>
                      <a:r>
                        <a:rPr lang="bg-BG" b="1" dirty="0" smtClean="0"/>
                        <a:t>Етап: </a:t>
                      </a:r>
                      <a:r>
                        <a:rPr lang="bg-BG" b="0" dirty="0" smtClean="0"/>
                        <a:t>междинна обмяна</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a:r>
                        <a:rPr lang="bg-BG" dirty="0" smtClean="0"/>
                        <a:t>    </a:t>
                      </a:r>
                      <a:r>
                        <a:rPr lang="el-GR" dirty="0" smtClean="0"/>
                        <a:t>α</a:t>
                      </a:r>
                      <a:r>
                        <a:rPr lang="en-US" dirty="0" smtClean="0"/>
                        <a:t>-</a:t>
                      </a:r>
                      <a:r>
                        <a:rPr lang="bg-BG" dirty="0" smtClean="0"/>
                        <a:t>Кетокиселини</a:t>
                      </a:r>
                      <a:br>
                        <a:rPr lang="bg-BG" dirty="0" smtClean="0"/>
                      </a:br>
                      <a:r>
                        <a:rPr lang="bg-BG" dirty="0" smtClean="0"/>
                        <a:t>        </a:t>
                      </a:r>
                      <a:r>
                        <a:rPr lang="en-US" dirty="0" smtClean="0"/>
                        <a:t>  </a:t>
                      </a:r>
                      <a:r>
                        <a:rPr lang="bg-BG" dirty="0" smtClean="0"/>
                        <a:t>(20 вида)</a:t>
                      </a:r>
                      <a:br>
                        <a:rPr lang="bg-BG" dirty="0" smtClean="0"/>
                      </a:br>
                      <a:r>
                        <a:rPr lang="bg-BG" dirty="0" smtClean="0"/>
                        <a:t/>
                      </a:r>
                      <a:br>
                        <a:rPr lang="bg-BG" dirty="0" smtClean="0"/>
                      </a:br>
                      <a:r>
                        <a:rPr lang="en-US" dirty="0" smtClean="0"/>
                        <a:t>NH4</a:t>
                      </a:r>
                      <a:r>
                        <a:rPr lang="bg-BG" dirty="0" smtClean="0"/>
                        <a:t/>
                      </a:r>
                      <a:br>
                        <a:rPr lang="bg-BG" dirty="0" smtClean="0"/>
                      </a:br>
                      <a:r>
                        <a:rPr lang="en-US" dirty="0" smtClean="0"/>
                        <a:t/>
                      </a:r>
                      <a:br>
                        <a:rPr lang="en-US" dirty="0" smtClean="0"/>
                      </a:br>
                      <a:r>
                        <a:rPr lang="bg-BG" dirty="0" smtClean="0"/>
                        <a:t>урея</a:t>
                      </a: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bg-BG" dirty="0" smtClean="0"/>
                        <a:t>Глюкоза</a:t>
                      </a:r>
                      <a:br>
                        <a:rPr lang="bg-BG" dirty="0" smtClean="0"/>
                      </a:br>
                      <a:r>
                        <a:rPr lang="bg-BG" dirty="0" smtClean="0"/>
                        <a:t/>
                      </a:r>
                      <a:br>
                        <a:rPr lang="bg-BG" dirty="0" smtClean="0"/>
                      </a:br>
                      <a:r>
                        <a:rPr lang="bg-BG" dirty="0" smtClean="0"/>
                        <a:t>Пируват</a:t>
                      </a:r>
                      <a:br>
                        <a:rPr lang="bg-BG" dirty="0" smtClean="0"/>
                      </a:br>
                      <a:r>
                        <a:rPr lang="bg-BG" dirty="0" smtClean="0"/>
                        <a:t/>
                      </a:r>
                      <a:br>
                        <a:rPr lang="bg-BG" dirty="0" smtClean="0"/>
                      </a:br>
                      <a:r>
                        <a:rPr lang="bg-BG" dirty="0" smtClean="0"/>
                        <a:t>Ацетил КоА</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gridSpan="2">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a:p>
                  </a:txBody>
                  <a:tcPr/>
                </a:tc>
              </a:tr>
              <a:tr h="370840">
                <a:tc>
                  <a:txBody>
                    <a:bodyPr/>
                    <a:lstStyle/>
                    <a:p>
                      <a:pPr algn="ctr"/>
                      <a:r>
                        <a:rPr lang="en-US" b="1" dirty="0" smtClean="0"/>
                        <a:t>III </a:t>
                      </a:r>
                      <a:r>
                        <a:rPr lang="bg-BG" b="1" dirty="0" smtClean="0"/>
                        <a:t>Етап: </a:t>
                      </a:r>
                      <a:r>
                        <a:rPr lang="bg-BG" b="0" dirty="0" smtClean="0"/>
                        <a:t>крайно окисление</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bg-BG" dirty="0" smtClean="0"/>
                        <a:t>Цикъл</a:t>
                      </a:r>
                    </a:p>
                    <a:p>
                      <a:pPr algn="ctr"/>
                      <a:r>
                        <a:rPr lang="bg-BG" dirty="0" smtClean="0"/>
                        <a:t> на </a:t>
                      </a:r>
                      <a:br>
                        <a:rPr lang="bg-BG" dirty="0" smtClean="0"/>
                      </a:br>
                      <a:r>
                        <a:rPr lang="bg-BG" dirty="0" smtClean="0"/>
                        <a:t>Кребс</a:t>
                      </a:r>
                      <a:br>
                        <a:rPr lang="bg-BG" dirty="0" smtClean="0"/>
                      </a:b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gridSpan="2">
                  <a:txBody>
                    <a:bodyPr/>
                    <a:lstStyle/>
                    <a:p>
                      <a:pPr algn="ctr"/>
                      <a:r>
                        <a:rPr lang="bg-BG" dirty="0" smtClean="0"/>
                        <a:t/>
                      </a:r>
                      <a:br>
                        <a:rPr lang="bg-BG" dirty="0" smtClean="0"/>
                      </a:br>
                      <a:r>
                        <a:rPr lang="bg-BG" dirty="0" smtClean="0"/>
                        <a:t>Дихателна</a:t>
                      </a:r>
                      <a:br>
                        <a:rPr lang="bg-BG" dirty="0" smtClean="0"/>
                      </a:br>
                      <a:r>
                        <a:rPr lang="bg-BG" dirty="0" smtClean="0"/>
                        <a:t>верига</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US"/>
                    </a:p>
                  </a:txBody>
                  <a:tcPr/>
                </a:tc>
              </a:tr>
              <a:tr h="370840">
                <a:tc>
                  <a:txBody>
                    <a:bodyPr/>
                    <a:lstStyle/>
                    <a:p>
                      <a:pPr algn="ctr"/>
                      <a:r>
                        <a:rPr lang="en-US" b="1" dirty="0" smtClean="0"/>
                        <a:t>IV </a:t>
                      </a:r>
                      <a:r>
                        <a:rPr lang="bg-BG" b="1" dirty="0" smtClean="0"/>
                        <a:t>Етап: </a:t>
                      </a:r>
                      <a:r>
                        <a:rPr lang="bg-BG" b="0" dirty="0" smtClean="0"/>
                        <a:t>изхвърляне на отпадните продукти</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bg-BG" dirty="0" smtClean="0"/>
                        <a:t/>
                      </a:r>
                      <a:br>
                        <a:rPr lang="bg-BG" dirty="0" smtClean="0"/>
                      </a:br>
                      <a:endParaRPr lang="bg-BG" dirty="0" smtClean="0"/>
                    </a:p>
                    <a:p>
                      <a:r>
                        <a:rPr lang="bg-BG" dirty="0" smtClean="0"/>
                        <a:t>урея</a:t>
                      </a: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bg-BG" dirty="0" smtClean="0"/>
                        <a:t/>
                      </a:r>
                      <a:br>
                        <a:rPr lang="bg-BG" dirty="0" smtClean="0"/>
                      </a:br>
                      <a:r>
                        <a:rPr lang="bg-BG" dirty="0" smtClean="0"/>
                        <a:t/>
                      </a:r>
                      <a:br>
                        <a:rPr lang="bg-BG" dirty="0" smtClean="0"/>
                      </a:br>
                      <a:r>
                        <a:rPr lang="bg-BG" dirty="0" smtClean="0"/>
                        <a:t>    СО</a:t>
                      </a:r>
                      <a:r>
                        <a:rPr lang="bg-BG" baseline="-25000" dirty="0" smtClean="0"/>
                        <a:t>2</a:t>
                      </a:r>
                      <a:endParaRPr lang="en-US" baseline="-250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2">
                  <a:txBody>
                    <a:bodyPr/>
                    <a:lstStyle/>
                    <a:p>
                      <a:pPr algn="ctr"/>
                      <a:r>
                        <a:rPr lang="bg-BG" dirty="0" smtClean="0"/>
                        <a:t/>
                      </a:r>
                      <a:br>
                        <a:rPr lang="bg-BG" dirty="0" smtClean="0"/>
                      </a:br>
                      <a:r>
                        <a:rPr lang="bg-BG" dirty="0" smtClean="0"/>
                        <a:t/>
                      </a:r>
                      <a:br>
                        <a:rPr lang="bg-BG" dirty="0" smtClean="0"/>
                      </a:br>
                      <a:r>
                        <a:rPr lang="bg-BG" dirty="0" smtClean="0"/>
                        <a:t>Н</a:t>
                      </a:r>
                      <a:r>
                        <a:rPr lang="bg-BG" baseline="-25000" dirty="0" smtClean="0"/>
                        <a:t>2</a:t>
                      </a:r>
                      <a:r>
                        <a:rPr lang="bg-BG" dirty="0" smtClean="0"/>
                        <a:t>О</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US"/>
                    </a:p>
                  </a:txBody>
                  <a:tcPr/>
                </a:tc>
              </a:tr>
            </a:tbl>
          </a:graphicData>
        </a:graphic>
      </p:graphicFrame>
      <p:sp>
        <p:nvSpPr>
          <p:cNvPr id="5" name="TextBox 4"/>
          <p:cNvSpPr txBox="1"/>
          <p:nvPr/>
        </p:nvSpPr>
        <p:spPr>
          <a:xfrm>
            <a:off x="2133600" y="685800"/>
            <a:ext cx="1219200" cy="369332"/>
          </a:xfrm>
          <a:prstGeom prst="rect">
            <a:avLst/>
          </a:prstGeom>
          <a:noFill/>
        </p:spPr>
        <p:txBody>
          <a:bodyPr wrap="square" rtlCol="0">
            <a:spAutoFit/>
          </a:bodyPr>
          <a:lstStyle/>
          <a:p>
            <a:r>
              <a:rPr lang="bg-BG" b="1" dirty="0" smtClean="0"/>
              <a:t>Белтъци</a:t>
            </a:r>
            <a:endParaRPr lang="en-US" b="1" dirty="0"/>
          </a:p>
        </p:txBody>
      </p:sp>
      <p:sp>
        <p:nvSpPr>
          <p:cNvPr id="6" name="TextBox 5"/>
          <p:cNvSpPr txBox="1"/>
          <p:nvPr/>
        </p:nvSpPr>
        <p:spPr>
          <a:xfrm>
            <a:off x="4267200" y="706582"/>
            <a:ext cx="1752600" cy="369332"/>
          </a:xfrm>
          <a:prstGeom prst="rect">
            <a:avLst/>
          </a:prstGeom>
          <a:noFill/>
        </p:spPr>
        <p:txBody>
          <a:bodyPr wrap="square" rtlCol="0">
            <a:spAutoFit/>
          </a:bodyPr>
          <a:lstStyle/>
          <a:p>
            <a:r>
              <a:rPr lang="bg-BG" b="1" dirty="0" smtClean="0"/>
              <a:t>Въглехидрати</a:t>
            </a:r>
            <a:endParaRPr lang="en-US" b="1" dirty="0"/>
          </a:p>
        </p:txBody>
      </p:sp>
      <p:sp>
        <p:nvSpPr>
          <p:cNvPr id="7" name="TextBox 6"/>
          <p:cNvSpPr txBox="1"/>
          <p:nvPr/>
        </p:nvSpPr>
        <p:spPr>
          <a:xfrm>
            <a:off x="7010400" y="697468"/>
            <a:ext cx="1371600" cy="369332"/>
          </a:xfrm>
          <a:prstGeom prst="rect">
            <a:avLst/>
          </a:prstGeom>
          <a:noFill/>
        </p:spPr>
        <p:txBody>
          <a:bodyPr wrap="square" rtlCol="0">
            <a:spAutoFit/>
          </a:bodyPr>
          <a:lstStyle/>
          <a:p>
            <a:r>
              <a:rPr lang="bg-BG" b="1" dirty="0" smtClean="0"/>
              <a:t>Мазнини</a:t>
            </a:r>
            <a:endParaRPr lang="en-US" b="1" dirty="0"/>
          </a:p>
        </p:txBody>
      </p:sp>
      <p:cxnSp>
        <p:nvCxnSpPr>
          <p:cNvPr id="11" name="Straight Arrow Connector 10"/>
          <p:cNvCxnSpPr/>
          <p:nvPr/>
        </p:nvCxnSpPr>
        <p:spPr>
          <a:xfrm>
            <a:off x="2590800" y="1066800"/>
            <a:ext cx="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29200" y="1066800"/>
            <a:ext cx="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858000" y="1055132"/>
            <a:ext cx="533400" cy="39266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96200" y="1066800"/>
            <a:ext cx="533400" cy="3810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90801" y="1981200"/>
            <a:ext cx="0" cy="3810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29200" y="1981200"/>
            <a:ext cx="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29200" y="2590800"/>
            <a:ext cx="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29200" y="3124200"/>
            <a:ext cx="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029200" y="3657600"/>
            <a:ext cx="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05400" y="5029200"/>
            <a:ext cx="0" cy="6731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20000" y="4953000"/>
            <a:ext cx="0" cy="7493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05000" y="3962400"/>
            <a:ext cx="0" cy="17399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905000" y="33528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5400000">
            <a:off x="1828801" y="2133600"/>
            <a:ext cx="762001" cy="761998"/>
          </a:xfrm>
          <a:prstGeom prst="bentConnector3">
            <a:avLst>
              <a:gd name="adj1" fmla="val -818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a:off x="2743200" y="2895600"/>
            <a:ext cx="1828800" cy="76200"/>
          </a:xfrm>
          <a:prstGeom prst="bentConnector3">
            <a:avLst>
              <a:gd name="adj1" fmla="val 0"/>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a:off x="2590801" y="2895600"/>
            <a:ext cx="1752599" cy="609600"/>
          </a:xfrm>
          <a:prstGeom prst="bentConnector3">
            <a:avLst>
              <a:gd name="adj1" fmla="val 988"/>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16200000" flipH="1">
            <a:off x="2324100" y="2933700"/>
            <a:ext cx="1676400" cy="1600200"/>
          </a:xfrm>
          <a:prstGeom prst="bentConnector3">
            <a:avLst>
              <a:gd name="adj1" fmla="val 99587"/>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4419599" y="3962400"/>
            <a:ext cx="1295401" cy="1066800"/>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010400" y="4267200"/>
            <a:ext cx="1219200" cy="685800"/>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5715000" y="4572000"/>
            <a:ext cx="1219201" cy="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715000" y="4876800"/>
            <a:ext cx="1219201" cy="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715000" y="4267200"/>
            <a:ext cx="1219201" cy="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rot="10800000" flipV="1">
            <a:off x="5143500" y="1752600"/>
            <a:ext cx="1714500" cy="990600"/>
          </a:xfrm>
          <a:prstGeom prst="bentConnector3">
            <a:avLst>
              <a:gd name="adj1" fmla="val 370"/>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rot="10800000" flipV="1">
            <a:off x="5715000" y="2247898"/>
            <a:ext cx="2514600" cy="1257301"/>
          </a:xfrm>
          <a:prstGeom prst="bentConnector3">
            <a:avLst>
              <a:gd name="adj1" fmla="val 0"/>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600200" y="685800"/>
            <a:ext cx="73152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915400" y="685800"/>
            <a:ext cx="0" cy="36933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97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smtClean="0"/>
              <a:t>Особености на биологичното окисление</a:t>
            </a:r>
            <a:endParaRPr lang="en-US" dirty="0"/>
          </a:p>
        </p:txBody>
      </p:sp>
      <p:sp>
        <p:nvSpPr>
          <p:cNvPr id="3" name="Content Placeholder 2"/>
          <p:cNvSpPr>
            <a:spLocks noGrp="1"/>
          </p:cNvSpPr>
          <p:nvPr>
            <p:ph idx="1"/>
          </p:nvPr>
        </p:nvSpPr>
        <p:spPr>
          <a:xfrm>
            <a:off x="285720" y="1600200"/>
            <a:ext cx="8643998" cy="5257800"/>
          </a:xfrm>
        </p:spPr>
        <p:txBody>
          <a:bodyPr>
            <a:normAutofit fontScale="70000" lnSpcReduction="20000"/>
          </a:bodyPr>
          <a:lstStyle/>
          <a:p>
            <a:pPr marL="857250" indent="-514350">
              <a:spcBef>
                <a:spcPts val="600"/>
              </a:spcBef>
              <a:spcAft>
                <a:spcPts val="600"/>
              </a:spcAft>
              <a:buFont typeface="+mj-lt"/>
              <a:buAutoNum type="arabicPeriod"/>
            </a:pPr>
            <a:r>
              <a:rPr lang="ru-RU" dirty="0" smtClean="0"/>
              <a:t>То се катализира от оксидо-редуктази, които го ускоряват, придават му специфичност и възможност за регулация. Тези ензими са двукомпонентни - действат съвместно с редокс-системи.</a:t>
            </a:r>
          </a:p>
          <a:p>
            <a:pPr marL="857250" indent="-514350">
              <a:spcBef>
                <a:spcPts val="600"/>
              </a:spcBef>
              <a:spcAft>
                <a:spcPts val="600"/>
              </a:spcAft>
              <a:buFont typeface="+mj-lt"/>
              <a:buAutoNum type="arabicPeriod"/>
            </a:pPr>
            <a:r>
              <a:rPr lang="ru-RU" dirty="0" smtClean="0"/>
              <a:t>В повечето случаи водородът или електроните, отделени от субстратите на биологичното окисление, не достигат директно до кислорода или друг краен акцептор. Това става постепенно и многостъпално, в поредица от реакции под действие на ензими с техните редокс-системи с нарастващ редокс-потенциал.</a:t>
            </a:r>
          </a:p>
          <a:p>
            <a:pPr marL="857250" indent="-514350">
              <a:spcBef>
                <a:spcPts val="600"/>
              </a:spcBef>
              <a:spcAft>
                <a:spcPts val="600"/>
              </a:spcAft>
              <a:buFont typeface="+mj-lt"/>
              <a:buAutoNum type="arabicPeriod"/>
            </a:pPr>
            <a:r>
              <a:rPr lang="ru-RU" dirty="0" smtClean="0"/>
              <a:t>Поради това енергията се отделя също на порции, а не експлозивно и може да се съхрани в макроергични съединения.</a:t>
            </a:r>
          </a:p>
          <a:p>
            <a:pPr marL="857250" indent="-514350">
              <a:spcBef>
                <a:spcPts val="600"/>
              </a:spcBef>
              <a:spcAft>
                <a:spcPts val="600"/>
              </a:spcAft>
              <a:buFont typeface="+mj-lt"/>
              <a:buAutoNum type="arabicPeriod"/>
            </a:pPr>
            <a:r>
              <a:rPr lang="ru-RU" dirty="0" smtClean="0"/>
              <a:t> В по-редки случаи кислородът участва директно в окислителни реакции без освободената енергия да се акумулира в макроергични съединения. Освен метаболитно значение, тези реакции имат значение и за топлопродукцията.</a:t>
            </a:r>
            <a:endParaRPr lang="en-US" dirty="0"/>
          </a:p>
        </p:txBody>
      </p:sp>
    </p:spTree>
    <p:extLst>
      <p:ext uri="{BB962C8B-B14F-4D97-AF65-F5344CB8AC3E}">
        <p14:creationId xmlns:p14="http://schemas.microsoft.com/office/powerpoint/2010/main" val="2766689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3711"/>
            <a:ext cx="6028959" cy="5254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amp;kcy;&amp;acy;&amp;scy;&amp;kcy;&amp;acy;&amp;dcy;&amp;acy; &amp;vcy;&amp;hardcy;&amp;chcy;&amp;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911" y="38100"/>
            <a:ext cx="53530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770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1243013"/>
            <a:ext cx="759142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178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ru-RU" b="1" dirty="0"/>
              <a:t>Ензими, осъществяващи биологичното окисление: дехидрогенази</a:t>
            </a:r>
          </a:p>
        </p:txBody>
      </p:sp>
      <p:sp>
        <p:nvSpPr>
          <p:cNvPr id="3" name="Content Placeholder 2"/>
          <p:cNvSpPr>
            <a:spLocks noGrp="1"/>
          </p:cNvSpPr>
          <p:nvPr>
            <p:ph idx="1"/>
          </p:nvPr>
        </p:nvSpPr>
        <p:spPr>
          <a:xfrm>
            <a:off x="457200" y="2362200"/>
            <a:ext cx="8229600" cy="3763963"/>
          </a:xfrm>
        </p:spPr>
        <p:txBody>
          <a:bodyPr/>
          <a:lstStyle/>
          <a:p>
            <a:pPr marL="514350" indent="-514350">
              <a:buFont typeface="+mj-lt"/>
              <a:buAutoNum type="arabicPeriod"/>
            </a:pPr>
            <a:r>
              <a:rPr lang="ru-RU" dirty="0" smtClean="0"/>
              <a:t>Дехидрогенази</a:t>
            </a:r>
            <a:r>
              <a:rPr lang="ru-RU" dirty="0"/>
              <a:t>, </a:t>
            </a:r>
            <a:endParaRPr lang="ru-RU" dirty="0" smtClean="0"/>
          </a:p>
          <a:p>
            <a:pPr marL="514350" indent="-514350">
              <a:buFont typeface="+mj-lt"/>
              <a:buAutoNum type="arabicPeriod"/>
            </a:pPr>
            <a:r>
              <a:rPr lang="ru-RU" dirty="0"/>
              <a:t>О</a:t>
            </a:r>
            <a:r>
              <a:rPr lang="ru-RU" dirty="0" smtClean="0"/>
              <a:t>ксидази</a:t>
            </a:r>
            <a:r>
              <a:rPr lang="ru-RU" dirty="0"/>
              <a:t>, </a:t>
            </a:r>
            <a:endParaRPr lang="ru-RU" dirty="0" smtClean="0"/>
          </a:p>
          <a:p>
            <a:pPr marL="514350" indent="-514350">
              <a:buFont typeface="+mj-lt"/>
              <a:buAutoNum type="arabicPeriod"/>
            </a:pPr>
            <a:r>
              <a:rPr lang="ru-RU" dirty="0" smtClean="0"/>
              <a:t>Оксигенази, </a:t>
            </a:r>
          </a:p>
          <a:p>
            <a:pPr marL="514350" indent="-514350">
              <a:buFont typeface="+mj-lt"/>
              <a:buAutoNum type="arabicPeriod"/>
            </a:pPr>
            <a:r>
              <a:rPr lang="ru-RU" dirty="0"/>
              <a:t>Х</a:t>
            </a:r>
            <a:r>
              <a:rPr lang="ru-RU" dirty="0" smtClean="0"/>
              <a:t>идроксипероксидази</a:t>
            </a:r>
            <a:r>
              <a:rPr lang="ru-RU" dirty="0"/>
              <a:t>. </a:t>
            </a:r>
            <a:endParaRPr lang="en-US" dirty="0"/>
          </a:p>
        </p:txBody>
      </p:sp>
    </p:spTree>
    <p:extLst>
      <p:ext uri="{BB962C8B-B14F-4D97-AF65-F5344CB8AC3E}">
        <p14:creationId xmlns:p14="http://schemas.microsoft.com/office/powerpoint/2010/main" val="4141804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dirty="0"/>
              <a:t>Д</a:t>
            </a:r>
            <a:r>
              <a:rPr lang="bg-BG" b="1" dirty="0" smtClean="0"/>
              <a:t>ехидрогенази</a:t>
            </a:r>
            <a:endParaRPr lang="en-US" dirty="0"/>
          </a:p>
        </p:txBody>
      </p:sp>
      <p:sp>
        <p:nvSpPr>
          <p:cNvPr id="3" name="Content Placeholder 2"/>
          <p:cNvSpPr>
            <a:spLocks noGrp="1"/>
          </p:cNvSpPr>
          <p:nvPr>
            <p:ph idx="1"/>
          </p:nvPr>
        </p:nvSpPr>
        <p:spPr>
          <a:xfrm>
            <a:off x="304800" y="1295400"/>
            <a:ext cx="8686800" cy="4953000"/>
          </a:xfrm>
        </p:spPr>
        <p:txBody>
          <a:bodyPr>
            <a:noAutofit/>
          </a:bodyPr>
          <a:lstStyle/>
          <a:p>
            <a:pPr marL="0" indent="0">
              <a:buNone/>
            </a:pPr>
            <a:r>
              <a:rPr lang="ru-RU" sz="1800" b="1" dirty="0" smtClean="0">
                <a:solidFill>
                  <a:srgbClr val="FF0000"/>
                </a:solidFill>
              </a:rPr>
              <a:t>Дехидрогеназите</a:t>
            </a:r>
            <a:r>
              <a:rPr lang="ru-RU" sz="1800" b="1" dirty="0">
                <a:solidFill>
                  <a:srgbClr val="FF0000"/>
                </a:solidFill>
              </a:rPr>
              <a:t> са </a:t>
            </a:r>
            <a:r>
              <a:rPr lang="ru-RU" sz="1800" b="1" dirty="0" smtClean="0">
                <a:solidFill>
                  <a:srgbClr val="FF0000"/>
                </a:solidFill>
              </a:rPr>
              <a:t>анаеробни. </a:t>
            </a:r>
          </a:p>
          <a:p>
            <a:pPr>
              <a:buFont typeface="Wingdings" pitchFamily="2" charset="2"/>
              <a:buChar char="ü"/>
            </a:pPr>
            <a:r>
              <a:rPr lang="ru-RU" sz="1800" dirty="0" smtClean="0"/>
              <a:t>Специфични </a:t>
            </a:r>
            <a:r>
              <a:rPr lang="ru-RU" sz="1800" dirty="0"/>
              <a:t>са по отношение на </a:t>
            </a:r>
            <a:r>
              <a:rPr lang="ru-RU" sz="1800" dirty="0" smtClean="0"/>
              <a:t>субстрата.</a:t>
            </a:r>
          </a:p>
          <a:p>
            <a:pPr>
              <a:buFont typeface="Wingdings" pitchFamily="2" charset="2"/>
              <a:buChar char="ü"/>
            </a:pPr>
            <a:r>
              <a:rPr lang="ru-RU" sz="1800" dirty="0" smtClean="0"/>
              <a:t>Участват </a:t>
            </a:r>
            <a:r>
              <a:rPr lang="ru-RU" sz="1800" dirty="0"/>
              <a:t>както в субстратното окисление, така и в дихателната верига. </a:t>
            </a:r>
            <a:endParaRPr lang="ru-RU" sz="1800" dirty="0" smtClean="0"/>
          </a:p>
          <a:p>
            <a:pPr>
              <a:buFont typeface="Wingdings" pitchFamily="2" charset="2"/>
              <a:buChar char="ü"/>
            </a:pPr>
            <a:r>
              <a:rPr lang="ru-RU" sz="1800" dirty="0" smtClean="0"/>
              <a:t>Обикновено дехидрогеназните реакции са обратими поради малката разлика в редокспотенциала между субстрата и редокс-системата. </a:t>
            </a:r>
          </a:p>
          <a:p>
            <a:pPr>
              <a:buFont typeface="Wingdings" pitchFamily="2" charset="2"/>
              <a:buChar char="ü"/>
            </a:pPr>
            <a:r>
              <a:rPr lang="ru-RU" sz="1800" dirty="0" smtClean="0"/>
              <a:t>В </a:t>
            </a:r>
            <a:r>
              <a:rPr lang="ru-RU" sz="1800" dirty="0"/>
              <a:t>зависимост от редокс-системата, с която действат, </a:t>
            </a:r>
            <a:r>
              <a:rPr lang="ru-RU" sz="1800" dirty="0" smtClean="0"/>
              <a:t>има:</a:t>
            </a:r>
            <a:endParaRPr lang="ru-RU" sz="1800" dirty="0"/>
          </a:p>
          <a:p>
            <a:pPr marL="0" indent="0">
              <a:buNone/>
            </a:pPr>
            <a:r>
              <a:rPr lang="ru-RU" sz="1800" dirty="0"/>
              <a:t>1</a:t>
            </a:r>
            <a:r>
              <a:rPr lang="ru-RU" sz="1800" b="1" dirty="0"/>
              <a:t>) Дехидрогенази с никотинамидни редокс-системи</a:t>
            </a:r>
            <a:r>
              <a:rPr lang="ru-RU" sz="1800" dirty="0"/>
              <a:t>, например малат </a:t>
            </a:r>
            <a:r>
              <a:rPr lang="ru-RU" sz="1800" dirty="0" smtClean="0"/>
              <a:t>дехидрогеназа:</a:t>
            </a:r>
            <a:endParaRPr lang="ru-RU" sz="1800" dirty="0"/>
          </a:p>
          <a:p>
            <a:pPr marL="0" indent="0">
              <a:buNone/>
            </a:pPr>
            <a:r>
              <a:rPr lang="ru-RU" sz="1800" dirty="0" smtClean="0"/>
              <a:t>малат </a:t>
            </a:r>
            <a:r>
              <a:rPr lang="ru-RU" sz="1800" dirty="0"/>
              <a:t>+ НАД</a:t>
            </a:r>
            <a:r>
              <a:rPr lang="ru-RU" sz="1800" baseline="30000" dirty="0"/>
              <a:t>+</a:t>
            </a:r>
            <a:r>
              <a:rPr lang="ru-RU" sz="1800" dirty="0"/>
              <a:t> ------&gt; оксалацетат + НАДН + Н</a:t>
            </a:r>
            <a:r>
              <a:rPr lang="ru-RU" sz="1800" baseline="30000" dirty="0"/>
              <a:t>+</a:t>
            </a:r>
            <a:r>
              <a:rPr lang="ru-RU" sz="1800" dirty="0"/>
              <a:t/>
            </a:r>
            <a:br>
              <a:rPr lang="ru-RU" sz="1800" dirty="0"/>
            </a:br>
            <a:r>
              <a:rPr lang="ru-RU" sz="1800" dirty="0"/>
              <a:t>Тези ензими катализират пренос на 1 Н и 1 е</a:t>
            </a:r>
            <a:r>
              <a:rPr lang="ru-RU" sz="1800" baseline="30000" dirty="0"/>
              <a:t>-</a:t>
            </a:r>
            <a:r>
              <a:rPr lang="ru-RU" sz="1800" dirty="0"/>
              <a:t> (хидриден йон)</a:t>
            </a:r>
          </a:p>
          <a:p>
            <a:pPr marL="0" indent="0">
              <a:buNone/>
            </a:pPr>
            <a:r>
              <a:rPr lang="ru-RU" sz="1800" dirty="0"/>
              <a:t>2) </a:t>
            </a:r>
            <a:r>
              <a:rPr lang="ru-RU" sz="1800" b="1" dirty="0"/>
              <a:t>Дехидрогенази с флавинови редокс-системи, </a:t>
            </a:r>
            <a:r>
              <a:rPr lang="ru-RU" sz="1800" dirty="0"/>
              <a:t>например сукцинат дехидрогеназа </a:t>
            </a:r>
            <a:r>
              <a:rPr lang="ru-RU" sz="1800" dirty="0" smtClean="0"/>
              <a:t>:</a:t>
            </a:r>
            <a:endParaRPr lang="ru-RU" sz="1800" dirty="0"/>
          </a:p>
          <a:p>
            <a:pPr marL="0" indent="0">
              <a:buNone/>
            </a:pPr>
            <a:r>
              <a:rPr lang="ru-RU" sz="1800" dirty="0" smtClean="0"/>
              <a:t>сукцинат+Е-ФАД </a:t>
            </a:r>
            <a:r>
              <a:rPr lang="ru-RU" sz="1800" dirty="0"/>
              <a:t>--------&gt;фумарат + Е-ФАД.Н</a:t>
            </a:r>
            <a:r>
              <a:rPr lang="ru-RU" sz="1800" baseline="-25000" dirty="0"/>
              <a:t>2</a:t>
            </a:r>
            <a:endParaRPr lang="ru-RU" sz="1800" dirty="0"/>
          </a:p>
          <a:p>
            <a:pPr marL="0" indent="0">
              <a:buNone/>
            </a:pPr>
            <a:r>
              <a:rPr lang="ru-RU" sz="1800" dirty="0" smtClean="0"/>
              <a:t>3</a:t>
            </a:r>
            <a:r>
              <a:rPr lang="ru-RU" sz="1800" dirty="0"/>
              <a:t>) </a:t>
            </a:r>
            <a:r>
              <a:rPr lang="ru-RU" sz="1800" b="1" dirty="0"/>
              <a:t>Анаеробни транселектронази</a:t>
            </a:r>
            <a:r>
              <a:rPr lang="ru-RU" sz="1800" dirty="0"/>
              <a:t>, катализиращи пренос на един електрон.</a:t>
            </a:r>
            <a:br>
              <a:rPr lang="ru-RU" sz="1800" dirty="0"/>
            </a:br>
            <a:r>
              <a:rPr lang="ru-RU" sz="1800" dirty="0"/>
              <a:t>Тук спадат цитохромите от дихателната верига (без цитохром </a:t>
            </a:r>
            <a:r>
              <a:rPr lang="ru-RU" sz="1800" i="1" dirty="0"/>
              <a:t>аа</a:t>
            </a:r>
            <a:r>
              <a:rPr lang="ru-RU" sz="1800" i="1" baseline="-25000" dirty="0"/>
              <a:t>3</a:t>
            </a:r>
            <a:r>
              <a:rPr lang="ru-RU" sz="1800" dirty="0"/>
              <a:t>), например цитохром </a:t>
            </a:r>
            <a:r>
              <a:rPr lang="ru-RU" sz="1800" i="1" dirty="0"/>
              <a:t>с</a:t>
            </a:r>
            <a:r>
              <a:rPr lang="ru-RU" sz="1800" dirty="0"/>
              <a:t> редуктаза </a:t>
            </a:r>
            <a:r>
              <a:rPr lang="ru-RU" sz="1800" dirty="0" smtClean="0"/>
              <a:t>:</a:t>
            </a:r>
            <a:endParaRPr lang="ru-RU" sz="1800" dirty="0"/>
          </a:p>
          <a:p>
            <a:pPr marL="0" indent="0">
              <a:buNone/>
            </a:pPr>
            <a:r>
              <a:rPr lang="ru-RU" sz="1800" dirty="0" smtClean="0"/>
              <a:t>цит</a:t>
            </a:r>
            <a:r>
              <a:rPr lang="ru-RU" sz="1800" dirty="0"/>
              <a:t>. </a:t>
            </a:r>
            <a:r>
              <a:rPr lang="ru-RU" sz="1800" i="1" dirty="0"/>
              <a:t>bс</a:t>
            </a:r>
            <a:r>
              <a:rPr lang="ru-RU" sz="1800" i="1" baseline="-25000" dirty="0"/>
              <a:t>1</a:t>
            </a:r>
            <a:r>
              <a:rPr lang="ru-RU" sz="1800" dirty="0"/>
              <a:t> (Fe</a:t>
            </a:r>
            <a:r>
              <a:rPr lang="ru-RU" sz="1800" baseline="30000" dirty="0"/>
              <a:t>2+</a:t>
            </a:r>
            <a:r>
              <a:rPr lang="ru-RU" sz="1800" dirty="0"/>
              <a:t>) + цит. </a:t>
            </a:r>
            <a:r>
              <a:rPr lang="ru-RU" sz="1800" i="1" dirty="0"/>
              <a:t>c</a:t>
            </a:r>
            <a:r>
              <a:rPr lang="ru-RU" sz="1800" dirty="0"/>
              <a:t> (Fe</a:t>
            </a:r>
            <a:r>
              <a:rPr lang="ru-RU" sz="1800" baseline="30000" dirty="0"/>
              <a:t>3+</a:t>
            </a:r>
            <a:r>
              <a:rPr lang="ru-RU" sz="1800" dirty="0"/>
              <a:t>) -----&gt; цит. </a:t>
            </a:r>
            <a:r>
              <a:rPr lang="ru-RU" sz="1800" i="1" dirty="0"/>
              <a:t>bс</a:t>
            </a:r>
            <a:r>
              <a:rPr lang="ru-RU" sz="1800" i="1" baseline="-25000" dirty="0"/>
              <a:t>1</a:t>
            </a:r>
            <a:r>
              <a:rPr lang="ru-RU" sz="1800" dirty="0"/>
              <a:t> (Fe</a:t>
            </a:r>
            <a:r>
              <a:rPr lang="ru-RU" sz="1800" baseline="30000" dirty="0"/>
              <a:t>3+</a:t>
            </a:r>
            <a:r>
              <a:rPr lang="ru-RU" sz="1800" dirty="0"/>
              <a:t>) + цит. </a:t>
            </a:r>
            <a:r>
              <a:rPr lang="ru-RU" sz="1800" i="1" dirty="0"/>
              <a:t>с</a:t>
            </a:r>
            <a:r>
              <a:rPr lang="ru-RU" sz="1800" dirty="0"/>
              <a:t> (Fe</a:t>
            </a:r>
            <a:r>
              <a:rPr lang="ru-RU" sz="1800" baseline="30000" dirty="0"/>
              <a:t>2+</a:t>
            </a:r>
            <a:r>
              <a:rPr lang="ru-RU" sz="1800" dirty="0"/>
              <a:t>)</a:t>
            </a:r>
          </a:p>
          <a:p>
            <a:pPr marL="0" indent="0">
              <a:buNone/>
            </a:pPr>
            <a:r>
              <a:rPr lang="ru-RU" sz="1800" dirty="0"/>
              <a:t>Транселектронази са също и цитохромите в електрон-пренасящите вериги в ендоплазмения ретикулум </a:t>
            </a:r>
            <a:r>
              <a:rPr lang="ru-RU" sz="1800" dirty="0" smtClean="0"/>
              <a:t>.</a:t>
            </a:r>
            <a:endParaRPr lang="ru-RU" sz="1800" dirty="0"/>
          </a:p>
        </p:txBody>
      </p:sp>
    </p:spTree>
    <p:extLst>
      <p:ext uri="{BB962C8B-B14F-4D97-AF65-F5344CB8AC3E}">
        <p14:creationId xmlns:p14="http://schemas.microsoft.com/office/powerpoint/2010/main" val="3500533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dirty="0"/>
              <a:t>Оксидази</a:t>
            </a:r>
          </a:p>
        </p:txBody>
      </p:sp>
      <p:sp>
        <p:nvSpPr>
          <p:cNvPr id="3" name="Content Placeholder 2"/>
          <p:cNvSpPr>
            <a:spLocks noGrp="1"/>
          </p:cNvSpPr>
          <p:nvPr>
            <p:ph idx="1"/>
          </p:nvPr>
        </p:nvSpPr>
        <p:spPr/>
        <p:txBody>
          <a:bodyPr>
            <a:normAutofit fontScale="70000" lnSpcReduction="20000"/>
          </a:bodyPr>
          <a:lstStyle/>
          <a:p>
            <a:pPr marL="0" indent="0">
              <a:buNone/>
            </a:pPr>
            <a:r>
              <a:rPr lang="ru-RU" b="1" dirty="0">
                <a:solidFill>
                  <a:srgbClr val="FF0000"/>
                </a:solidFill>
              </a:rPr>
              <a:t>Оксидазите са аеробни </a:t>
            </a:r>
            <a:r>
              <a:rPr lang="ru-RU" dirty="0"/>
              <a:t>- използват кислород за акцептор на водорода, отделен от субстратите, при което се образува вода или водороден прекис. </a:t>
            </a:r>
            <a:endParaRPr lang="ru-RU" dirty="0" smtClean="0"/>
          </a:p>
          <a:p>
            <a:pPr marL="0" indent="0">
              <a:buNone/>
            </a:pPr>
            <a:r>
              <a:rPr lang="ru-RU" dirty="0" smtClean="0"/>
              <a:t>Към </a:t>
            </a:r>
            <a:r>
              <a:rPr lang="ru-RU" dirty="0"/>
              <a:t>оксидазите спадат:</a:t>
            </a:r>
            <a:br>
              <a:rPr lang="ru-RU" dirty="0"/>
            </a:br>
            <a:r>
              <a:rPr lang="ru-RU" dirty="0"/>
              <a:t>1)</a:t>
            </a:r>
            <a:r>
              <a:rPr lang="ru-RU" b="1" dirty="0"/>
              <a:t> Цитохром с оксидаза</a:t>
            </a:r>
            <a:r>
              <a:rPr lang="ru-RU" dirty="0"/>
              <a:t> (цитохром </a:t>
            </a:r>
            <a:r>
              <a:rPr lang="ru-RU" i="1" dirty="0"/>
              <a:t>аа</a:t>
            </a:r>
            <a:r>
              <a:rPr lang="ru-RU" i="1" baseline="-25000" dirty="0"/>
              <a:t>3</a:t>
            </a:r>
            <a:r>
              <a:rPr lang="ru-RU" dirty="0"/>
              <a:t>)</a:t>
            </a:r>
            <a:br>
              <a:rPr lang="ru-RU" dirty="0"/>
            </a:br>
            <a:r>
              <a:rPr lang="ru-RU" dirty="0" smtClean="0"/>
              <a:t>Това </a:t>
            </a:r>
            <a:r>
              <a:rPr lang="ru-RU" dirty="0"/>
              <a:t>е крайният ензим в дихателната верига, предаващ електроните от цитохром </a:t>
            </a:r>
            <a:r>
              <a:rPr lang="ru-RU" i="1" dirty="0"/>
              <a:t>с</a:t>
            </a:r>
            <a:r>
              <a:rPr lang="ru-RU" dirty="0"/>
              <a:t> към кислорода, при което заедно с протони се образува </a:t>
            </a:r>
            <a:r>
              <a:rPr lang="ru-RU" dirty="0" smtClean="0"/>
              <a:t>вода.</a:t>
            </a:r>
            <a:br>
              <a:rPr lang="ru-RU" dirty="0" smtClean="0"/>
            </a:br>
            <a:r>
              <a:rPr lang="ru-RU" dirty="0" smtClean="0"/>
              <a:t>2</a:t>
            </a:r>
            <a:r>
              <a:rPr lang="ru-RU" dirty="0"/>
              <a:t>) </a:t>
            </a:r>
            <a:r>
              <a:rPr lang="ru-RU" dirty="0" smtClean="0"/>
              <a:t>А</a:t>
            </a:r>
            <a:r>
              <a:rPr lang="ru-RU" b="1" dirty="0" smtClean="0"/>
              <a:t>еробни дехидрогенази</a:t>
            </a:r>
          </a:p>
          <a:p>
            <a:pPr marL="0" indent="0">
              <a:buNone/>
            </a:pPr>
            <a:r>
              <a:rPr lang="ru-RU" dirty="0" smtClean="0"/>
              <a:t>Те </a:t>
            </a:r>
            <a:r>
              <a:rPr lang="ru-RU" dirty="0"/>
              <a:t>не са свързани с дихателните вериги. С</a:t>
            </a:r>
            <a:r>
              <a:rPr lang="ru-RU" dirty="0" smtClean="0"/>
              <a:t>ъдържат </a:t>
            </a:r>
            <a:r>
              <a:rPr lang="ru-RU" dirty="0"/>
              <a:t>най-често </a:t>
            </a:r>
            <a:r>
              <a:rPr lang="ru-RU" b="1" dirty="0"/>
              <a:t>ФМН или ФАД</a:t>
            </a:r>
            <a:r>
              <a:rPr lang="ru-RU" dirty="0"/>
              <a:t> като простетични групи, т.е. са флавопротеини. Катализират пренос на два водородни атомa от субстрата директно към кислород, при което се получава водороден прекис вместо вода. Отделената при окислението на субстрата енергия се разсейва като топлина. АТФ не се получава. </a:t>
            </a:r>
            <a:endParaRPr lang="en-US" dirty="0"/>
          </a:p>
        </p:txBody>
      </p:sp>
    </p:spTree>
    <p:extLst>
      <p:ext uri="{BB962C8B-B14F-4D97-AF65-F5344CB8AC3E}">
        <p14:creationId xmlns:p14="http://schemas.microsoft.com/office/powerpoint/2010/main" val="1187632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dirty="0"/>
              <a:t>Оксигенази</a:t>
            </a:r>
          </a:p>
        </p:txBody>
      </p:sp>
      <p:sp>
        <p:nvSpPr>
          <p:cNvPr id="3" name="Content Placeholder 2"/>
          <p:cNvSpPr>
            <a:spLocks noGrp="1"/>
          </p:cNvSpPr>
          <p:nvPr>
            <p:ph idx="1"/>
          </p:nvPr>
        </p:nvSpPr>
        <p:spPr/>
        <p:txBody>
          <a:bodyPr>
            <a:normAutofit fontScale="62500" lnSpcReduction="20000"/>
          </a:bodyPr>
          <a:lstStyle/>
          <a:p>
            <a:pPr marL="0" indent="0">
              <a:buNone/>
            </a:pPr>
            <a:r>
              <a:rPr lang="ru-RU" dirty="0"/>
              <a:t>1)</a:t>
            </a:r>
            <a:r>
              <a:rPr lang="ru-RU" b="1" dirty="0"/>
              <a:t> Монооксигенази или хидроксилази</a:t>
            </a:r>
            <a:r>
              <a:rPr lang="ru-RU" dirty="0"/>
              <a:t/>
            </a:r>
            <a:br>
              <a:rPr lang="ru-RU" dirty="0"/>
            </a:br>
            <a:r>
              <a:rPr lang="ru-RU" dirty="0"/>
              <a:t>К</a:t>
            </a:r>
            <a:r>
              <a:rPr lang="ru-RU" dirty="0" smtClean="0"/>
              <a:t>атализират </a:t>
            </a:r>
            <a:r>
              <a:rPr lang="ru-RU" dirty="0"/>
              <a:t>вмъкването на един атом кислород в субстрата, при което се получава алкохолна или фенолна група. Другият кислороден атом се редуцира до вода от друг донатор на водород:</a:t>
            </a:r>
          </a:p>
          <a:p>
            <a:pPr marL="0" indent="0" algn="ctr">
              <a:buNone/>
            </a:pPr>
            <a:r>
              <a:rPr lang="ru-RU" dirty="0" smtClean="0"/>
              <a:t>R-H + O</a:t>
            </a:r>
            <a:r>
              <a:rPr lang="ru-RU" baseline="-25000" dirty="0" smtClean="0"/>
              <a:t>2</a:t>
            </a:r>
            <a:r>
              <a:rPr lang="ru-RU" dirty="0" smtClean="0"/>
              <a:t> + R</a:t>
            </a:r>
            <a:r>
              <a:rPr lang="ru-RU" baseline="-25000" dirty="0" smtClean="0"/>
              <a:t>1</a:t>
            </a:r>
            <a:r>
              <a:rPr lang="ru-RU" dirty="0" smtClean="0"/>
              <a:t>-H</a:t>
            </a:r>
            <a:r>
              <a:rPr lang="ru-RU" baseline="-25000" dirty="0" smtClean="0"/>
              <a:t>2</a:t>
            </a:r>
            <a:r>
              <a:rPr lang="ru-RU" dirty="0" smtClean="0"/>
              <a:t>   ------&gt; R-OH + Н</a:t>
            </a:r>
            <a:r>
              <a:rPr lang="ru-RU" baseline="-25000" dirty="0" smtClean="0"/>
              <a:t>2</a:t>
            </a:r>
            <a:r>
              <a:rPr lang="ru-RU" dirty="0" smtClean="0"/>
              <a:t>О + R</a:t>
            </a:r>
            <a:r>
              <a:rPr lang="ru-RU" baseline="-25000" dirty="0" smtClean="0"/>
              <a:t>1</a:t>
            </a:r>
            <a:endParaRPr lang="ru-RU" dirty="0"/>
          </a:p>
          <a:p>
            <a:pPr>
              <a:buFont typeface="Wingdings" pitchFamily="2" charset="2"/>
              <a:buChar char="ü"/>
            </a:pPr>
            <a:r>
              <a:rPr lang="ru-RU" dirty="0"/>
              <a:t>Тези ензими са част от електрон-пренасящите вериги в ендоплазмения ретикулум в черния дроб, които неспецифично хидроксилират попадналите в клетките лекарствени и други чужди вещества с цел </a:t>
            </a:r>
            <a:r>
              <a:rPr lang="ru-RU" dirty="0" smtClean="0"/>
              <a:t>обезвреждане.</a:t>
            </a:r>
          </a:p>
          <a:p>
            <a:pPr>
              <a:buFont typeface="Wingdings" pitchFamily="2" charset="2"/>
              <a:buChar char="ü"/>
            </a:pPr>
            <a:r>
              <a:rPr lang="ru-RU" dirty="0" smtClean="0"/>
              <a:t>Митохондрийните </a:t>
            </a:r>
            <a:r>
              <a:rPr lang="ru-RU" dirty="0"/>
              <a:t>хидроксилазни системи в стероидогенни тъкани катализират </a:t>
            </a:r>
            <a:r>
              <a:rPr lang="ru-RU" dirty="0" smtClean="0"/>
              <a:t>хидроксилирания </a:t>
            </a:r>
            <a:r>
              <a:rPr lang="ru-RU" dirty="0"/>
              <a:t>в биосинтезите на стероидни хормони, витамин D, жлъчни киселини и др.</a:t>
            </a:r>
          </a:p>
          <a:p>
            <a:pPr marL="0" indent="0">
              <a:buNone/>
            </a:pPr>
            <a:r>
              <a:rPr lang="ru-RU" dirty="0"/>
              <a:t>2)</a:t>
            </a:r>
            <a:r>
              <a:rPr lang="ru-RU" b="1" dirty="0"/>
              <a:t> Диоксигенази</a:t>
            </a:r>
            <a:r>
              <a:rPr lang="ru-RU" dirty="0"/>
              <a:t/>
            </a:r>
            <a:br>
              <a:rPr lang="ru-RU" dirty="0"/>
            </a:br>
            <a:r>
              <a:rPr lang="ru-RU" dirty="0"/>
              <a:t>В</a:t>
            </a:r>
            <a:r>
              <a:rPr lang="ru-RU" dirty="0" smtClean="0"/>
              <a:t>мъкват </a:t>
            </a:r>
            <a:r>
              <a:rPr lang="ru-RU" dirty="0"/>
              <a:t>два атома кислород в ароматни </a:t>
            </a:r>
            <a:r>
              <a:rPr lang="ru-RU" dirty="0" smtClean="0"/>
              <a:t>пръстени, </a:t>
            </a:r>
            <a:r>
              <a:rPr lang="ru-RU" dirty="0"/>
              <a:t>последвано от окислително разтваряне на пръстена. Такива ензими участват при разграждане на аминокисeлини - напр. </a:t>
            </a:r>
            <a:r>
              <a:rPr lang="ru-RU" dirty="0" smtClean="0"/>
              <a:t>фенилаланин </a:t>
            </a:r>
            <a:r>
              <a:rPr lang="ru-RU" dirty="0"/>
              <a:t>и </a:t>
            </a:r>
            <a:r>
              <a:rPr lang="ru-RU" dirty="0" smtClean="0"/>
              <a:t>тирозин.</a:t>
            </a:r>
            <a:endParaRPr lang="ru-RU" dirty="0"/>
          </a:p>
        </p:txBody>
      </p:sp>
    </p:spTree>
    <p:extLst>
      <p:ext uri="{BB962C8B-B14F-4D97-AF65-F5344CB8AC3E}">
        <p14:creationId xmlns:p14="http://schemas.microsoft.com/office/powerpoint/2010/main" val="3745810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dirty="0"/>
              <a:t>Хидроксипероксидази</a:t>
            </a:r>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pPr marL="0" indent="0">
              <a:spcBef>
                <a:spcPts val="600"/>
              </a:spcBef>
              <a:spcAft>
                <a:spcPts val="600"/>
              </a:spcAft>
              <a:buNone/>
            </a:pPr>
            <a:r>
              <a:rPr lang="ru-RU" dirty="0"/>
              <a:t>Тези ензими катализират разграждането на вредните за организма прекиси и получаващите се от тях свободни </a:t>
            </a:r>
            <a:r>
              <a:rPr lang="ru-RU" dirty="0" smtClean="0"/>
              <a:t>радикали:</a:t>
            </a:r>
            <a:r>
              <a:rPr lang="ru-RU" dirty="0"/>
              <a:t/>
            </a:r>
            <a:br>
              <a:rPr lang="ru-RU" dirty="0"/>
            </a:br>
            <a:r>
              <a:rPr lang="ru-RU" dirty="0"/>
              <a:t>1)</a:t>
            </a:r>
            <a:r>
              <a:rPr lang="ru-RU" b="1" dirty="0"/>
              <a:t>Пероксидази</a:t>
            </a:r>
            <a:r>
              <a:rPr lang="ru-RU" dirty="0"/>
              <a:t/>
            </a:r>
            <a:br>
              <a:rPr lang="ru-RU" dirty="0"/>
            </a:br>
            <a:r>
              <a:rPr lang="ru-RU" dirty="0"/>
              <a:t>К</a:t>
            </a:r>
            <a:r>
              <a:rPr lang="ru-RU" dirty="0" smtClean="0"/>
              <a:t>атализират </a:t>
            </a:r>
            <a:r>
              <a:rPr lang="ru-RU" dirty="0"/>
              <a:t>обезвреждане на </a:t>
            </a:r>
            <a:r>
              <a:rPr lang="ru-RU" dirty="0" smtClean="0"/>
              <a:t>Н</a:t>
            </a:r>
            <a:r>
              <a:rPr lang="ru-RU" baseline="-25000" dirty="0" smtClean="0"/>
              <a:t>2</a:t>
            </a:r>
            <a:r>
              <a:rPr lang="ru-RU" dirty="0" smtClean="0"/>
              <a:t>О</a:t>
            </a:r>
            <a:r>
              <a:rPr lang="ru-RU" baseline="-25000" dirty="0" smtClean="0"/>
              <a:t>2</a:t>
            </a:r>
            <a:r>
              <a:rPr lang="en-US" baseline="-25000" dirty="0" smtClean="0"/>
              <a:t> </a:t>
            </a:r>
            <a:r>
              <a:rPr lang="bg-BG" dirty="0" smtClean="0"/>
              <a:t>и</a:t>
            </a:r>
            <a:r>
              <a:rPr lang="en-US" dirty="0" smtClean="0"/>
              <a:t> ROOH</a:t>
            </a:r>
            <a:r>
              <a:rPr lang="ru-RU" dirty="0" smtClean="0"/>
              <a:t>:</a:t>
            </a:r>
            <a:endParaRPr lang="ru-RU" dirty="0"/>
          </a:p>
          <a:p>
            <a:pPr marL="0" indent="0" algn="ctr">
              <a:buNone/>
            </a:pPr>
            <a:r>
              <a:rPr lang="ru-RU" dirty="0" smtClean="0"/>
              <a:t>Н</a:t>
            </a:r>
            <a:r>
              <a:rPr lang="ru-RU" baseline="-25000" dirty="0" smtClean="0"/>
              <a:t>2</a:t>
            </a:r>
            <a:r>
              <a:rPr lang="ru-RU" dirty="0" smtClean="0"/>
              <a:t>О</a:t>
            </a:r>
            <a:r>
              <a:rPr lang="ru-RU" baseline="-25000" dirty="0" smtClean="0"/>
              <a:t>2</a:t>
            </a:r>
            <a:r>
              <a:rPr lang="ru-RU" dirty="0" smtClean="0"/>
              <a:t>+ АН</a:t>
            </a:r>
            <a:r>
              <a:rPr lang="ru-RU" baseline="-25000" dirty="0" smtClean="0"/>
              <a:t>2</a:t>
            </a:r>
            <a:r>
              <a:rPr lang="ru-RU" dirty="0" smtClean="0"/>
              <a:t>  -----&gt; 2 Н</a:t>
            </a:r>
            <a:r>
              <a:rPr lang="ru-RU" baseline="-25000" dirty="0" smtClean="0"/>
              <a:t>2</a:t>
            </a:r>
            <a:r>
              <a:rPr lang="ru-RU" dirty="0" smtClean="0"/>
              <a:t>О+ A</a:t>
            </a:r>
          </a:p>
          <a:p>
            <a:pPr marL="0" indent="0" algn="ctr">
              <a:buNone/>
            </a:pPr>
            <a:r>
              <a:rPr lang="en-US" dirty="0" smtClean="0"/>
              <a:t>ROOH +</a:t>
            </a:r>
            <a:r>
              <a:rPr lang="ru-RU" dirty="0" smtClean="0"/>
              <a:t>АН</a:t>
            </a:r>
            <a:r>
              <a:rPr lang="ru-RU" baseline="-25000" dirty="0" smtClean="0"/>
              <a:t>2</a:t>
            </a:r>
            <a:r>
              <a:rPr lang="ru-RU" dirty="0" smtClean="0"/>
              <a:t>  -----&gt; Н</a:t>
            </a:r>
            <a:r>
              <a:rPr lang="ru-RU" baseline="-25000" dirty="0" smtClean="0"/>
              <a:t>2</a:t>
            </a:r>
            <a:r>
              <a:rPr lang="ru-RU" dirty="0" smtClean="0"/>
              <a:t>О</a:t>
            </a:r>
            <a:r>
              <a:rPr lang="en-US" dirty="0" smtClean="0"/>
              <a:t> </a:t>
            </a:r>
            <a:r>
              <a:rPr lang="ru-RU" dirty="0" smtClean="0"/>
              <a:t>+ A</a:t>
            </a:r>
            <a:r>
              <a:rPr lang="en-US" dirty="0" smtClean="0"/>
              <a:t> + ROH</a:t>
            </a:r>
            <a:endParaRPr lang="ru-RU" dirty="0" smtClean="0"/>
          </a:p>
          <a:p>
            <a:pPr marL="0" indent="0">
              <a:buNone/>
            </a:pPr>
            <a:r>
              <a:rPr lang="ru-RU" dirty="0" smtClean="0"/>
              <a:t>2</a:t>
            </a:r>
            <a:r>
              <a:rPr lang="ru-RU" dirty="0"/>
              <a:t>)</a:t>
            </a:r>
            <a:r>
              <a:rPr lang="ru-RU" b="1" dirty="0"/>
              <a:t> </a:t>
            </a:r>
            <a:r>
              <a:rPr lang="ru-RU" b="1" dirty="0" smtClean="0"/>
              <a:t>Каталаза</a:t>
            </a:r>
          </a:p>
          <a:p>
            <a:pPr marL="0" indent="0" algn="ctr">
              <a:buNone/>
            </a:pPr>
            <a:r>
              <a:rPr lang="ru-RU" dirty="0" smtClean="0"/>
              <a:t>Н</a:t>
            </a:r>
            <a:r>
              <a:rPr lang="ru-RU" baseline="-25000" dirty="0" smtClean="0"/>
              <a:t>2</a:t>
            </a:r>
            <a:r>
              <a:rPr lang="ru-RU" dirty="0" smtClean="0"/>
              <a:t>О</a:t>
            </a:r>
            <a:r>
              <a:rPr lang="ru-RU" baseline="-25000" dirty="0" smtClean="0"/>
              <a:t>2</a:t>
            </a:r>
            <a:r>
              <a:rPr lang="ru-RU" dirty="0" smtClean="0"/>
              <a:t>+ Н</a:t>
            </a:r>
            <a:r>
              <a:rPr lang="ru-RU" baseline="-25000" dirty="0" smtClean="0"/>
              <a:t>2</a:t>
            </a:r>
            <a:r>
              <a:rPr lang="ru-RU" dirty="0" smtClean="0"/>
              <a:t>О</a:t>
            </a:r>
            <a:r>
              <a:rPr lang="ru-RU" baseline="-25000" dirty="0" smtClean="0"/>
              <a:t>2</a:t>
            </a:r>
            <a:r>
              <a:rPr lang="ru-RU" dirty="0" smtClean="0"/>
              <a:t> ----------&gt; 2 Н</a:t>
            </a:r>
            <a:r>
              <a:rPr lang="ru-RU" baseline="-25000" dirty="0" smtClean="0"/>
              <a:t>2</a:t>
            </a:r>
            <a:r>
              <a:rPr lang="ru-RU" dirty="0" smtClean="0"/>
              <a:t>О + О</a:t>
            </a:r>
            <a:r>
              <a:rPr lang="ru-RU" baseline="-25000" dirty="0" smtClean="0"/>
              <a:t>2</a:t>
            </a:r>
          </a:p>
          <a:p>
            <a:pPr marL="0" indent="0">
              <a:buNone/>
            </a:pPr>
            <a:r>
              <a:rPr lang="ru-RU" dirty="0" smtClean="0"/>
              <a:t>като </a:t>
            </a:r>
            <a:r>
              <a:rPr lang="ru-RU" dirty="0"/>
              <a:t>едната молекула водороден прекис е донатор, а другата акцептор на водородни атоми (електрони).</a:t>
            </a:r>
            <a:endParaRPr lang="en-US" dirty="0"/>
          </a:p>
        </p:txBody>
      </p:sp>
    </p:spTree>
    <p:extLst>
      <p:ext uri="{BB962C8B-B14F-4D97-AF65-F5344CB8AC3E}">
        <p14:creationId xmlns:p14="http://schemas.microsoft.com/office/powerpoint/2010/main" val="2040080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cstate="print"/>
          <a:srcRect/>
          <a:stretch>
            <a:fillRect/>
          </a:stretch>
        </p:blipFill>
        <p:spPr bwMode="auto">
          <a:xfrm>
            <a:off x="3214678" y="2285992"/>
            <a:ext cx="2857500" cy="1895475"/>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428596" y="428604"/>
            <a:ext cx="2857500" cy="1600200"/>
          </a:xfrm>
          <a:prstGeom prst="rect">
            <a:avLst/>
          </a:prstGeom>
          <a:noFill/>
          <a:ln w="9525">
            <a:noFill/>
            <a:miter lim="800000"/>
            <a:headEnd/>
            <a:tailEnd/>
          </a:ln>
          <a:effectLst/>
        </p:spPr>
      </p:pic>
      <p:sp>
        <p:nvSpPr>
          <p:cNvPr id="6" name="Rectangle 5"/>
          <p:cNvSpPr/>
          <p:nvPr/>
        </p:nvSpPr>
        <p:spPr>
          <a:xfrm>
            <a:off x="2928926" y="4214818"/>
            <a:ext cx="3500462" cy="923330"/>
          </a:xfrm>
          <a:prstGeom prst="rect">
            <a:avLst/>
          </a:prstGeom>
        </p:spPr>
        <p:txBody>
          <a:bodyPr wrap="square">
            <a:spAutoFit/>
          </a:bodyPr>
          <a:lstStyle/>
          <a:p>
            <a:r>
              <a:rPr lang="ru-RU" dirty="0" smtClean="0"/>
              <a:t>Хира Ратан Манек се храни само и единствено със слънчева светлина. </a:t>
            </a:r>
            <a:endParaRPr lang="en-US" dirty="0"/>
          </a:p>
        </p:txBody>
      </p:sp>
      <p:pic>
        <p:nvPicPr>
          <p:cNvPr id="3076" name="Picture 4"/>
          <p:cNvPicPr>
            <a:picLocks noChangeAspect="1" noChangeArrowheads="1"/>
          </p:cNvPicPr>
          <p:nvPr/>
        </p:nvPicPr>
        <p:blipFill>
          <a:blip r:embed="rId4" cstate="print"/>
          <a:srcRect/>
          <a:stretch>
            <a:fillRect/>
          </a:stretch>
        </p:blipFill>
        <p:spPr bwMode="auto">
          <a:xfrm>
            <a:off x="6072198" y="4857760"/>
            <a:ext cx="2924281" cy="1643074"/>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6572264" y="642918"/>
            <a:ext cx="1857364" cy="251776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142844" y="5072074"/>
            <a:ext cx="3743320" cy="1703691"/>
          </a:xfrm>
          <a:prstGeom prst="rect">
            <a:avLst/>
          </a:prstGeom>
          <a:noFill/>
          <a:ln w="9525">
            <a:noFill/>
            <a:miter lim="800000"/>
            <a:headEnd/>
            <a:tailEnd/>
          </a:ln>
          <a:effectLst/>
        </p:spPr>
      </p:pic>
      <p:sp>
        <p:nvSpPr>
          <p:cNvPr id="2" name="Action Button: Help 1">
            <a:hlinkClick r:id="" action="ppaction://noaction" highlightClick="1"/>
          </p:cNvPr>
          <p:cNvSpPr/>
          <p:nvPr/>
        </p:nvSpPr>
        <p:spPr>
          <a:xfrm>
            <a:off x="4157949" y="1186074"/>
            <a:ext cx="1042416" cy="1042416"/>
          </a:xfrm>
          <a:prstGeom prst="actionButtonHelp">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35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ppt_x"/>
                                          </p:val>
                                        </p:tav>
                                        <p:tav tm="100000">
                                          <p:val>
                                            <p:strVal val="#ppt_x"/>
                                          </p:val>
                                        </p:tav>
                                      </p:tavLst>
                                    </p:anim>
                                    <p:anim calcmode="lin" valueType="num">
                                      <p:cBhvr additive="base">
                                        <p:cTn id="3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52650"/>
            <a:ext cx="76200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fontScale="90000"/>
          </a:bodyPr>
          <a:lstStyle/>
          <a:p>
            <a:r>
              <a:rPr lang="bg-BG" b="1" dirty="0" err="1"/>
              <a:t>Редокс-системи</a:t>
            </a:r>
            <a:r>
              <a:rPr lang="bg-BG" b="1" dirty="0"/>
              <a:t> с биологично значение</a:t>
            </a:r>
            <a:endParaRPr lang="en-US" dirty="0"/>
          </a:p>
        </p:txBody>
      </p:sp>
    </p:spTree>
    <p:extLst>
      <p:ext uri="{BB962C8B-B14F-4D97-AF65-F5344CB8AC3E}">
        <p14:creationId xmlns:p14="http://schemas.microsoft.com/office/powerpoint/2010/main" val="3053986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b="1" dirty="0" smtClean="0"/>
              <a:t>Редокс-системи </a:t>
            </a:r>
            <a:r>
              <a:rPr lang="bg-BG" b="1" dirty="0"/>
              <a:t>с биологично </a:t>
            </a:r>
            <a:r>
              <a:rPr lang="bg-BG" b="1" dirty="0" smtClean="0"/>
              <a:t>значение</a:t>
            </a:r>
            <a:endParaRPr lang="en-US" dirty="0"/>
          </a:p>
        </p:txBody>
      </p:sp>
      <p:sp>
        <p:nvSpPr>
          <p:cNvPr id="3" name="Content Placeholder 2"/>
          <p:cNvSpPr>
            <a:spLocks noGrp="1"/>
          </p:cNvSpPr>
          <p:nvPr>
            <p:ph idx="1"/>
          </p:nvPr>
        </p:nvSpPr>
        <p:spPr>
          <a:xfrm>
            <a:off x="251520" y="1711349"/>
            <a:ext cx="8740080" cy="4525963"/>
          </a:xfrm>
        </p:spPr>
        <p:txBody>
          <a:bodyPr>
            <a:noAutofit/>
          </a:bodyPr>
          <a:lstStyle/>
          <a:p>
            <a:pPr>
              <a:buAutoNum type="arabicParenR"/>
            </a:pPr>
            <a:r>
              <a:rPr lang="ru-RU" sz="1800" b="1" dirty="0" smtClean="0">
                <a:solidFill>
                  <a:srgbClr val="FF0000"/>
                </a:solidFill>
                <a:latin typeface="Arial" pitchFamily="34" charset="0"/>
                <a:cs typeface="Arial" pitchFamily="34" charset="0"/>
              </a:rPr>
              <a:t>Никотинамидни</a:t>
            </a:r>
            <a:r>
              <a:rPr lang="ru-RU" sz="1800" dirty="0" smtClean="0">
                <a:latin typeface="Arial" pitchFamily="34" charset="0"/>
                <a:cs typeface="Arial" pitchFamily="34" charset="0"/>
              </a:rPr>
              <a:t>: </a:t>
            </a:r>
            <a:r>
              <a:rPr lang="ru-RU" sz="1800" dirty="0">
                <a:latin typeface="Arial" pitchFamily="34" charset="0"/>
                <a:cs typeface="Arial" pitchFamily="34" charset="0"/>
              </a:rPr>
              <a:t> </a:t>
            </a:r>
            <a:r>
              <a:rPr lang="ru-RU" sz="1800" b="1" i="1" dirty="0">
                <a:latin typeface="Arial" pitchFamily="34" charset="0"/>
                <a:cs typeface="Arial" pitchFamily="34" charset="0"/>
              </a:rPr>
              <a:t>никотинамидаденин динуклеотид (НАД</a:t>
            </a:r>
            <a:r>
              <a:rPr lang="ru-RU" sz="1800" b="1" i="1" baseline="30000" dirty="0">
                <a:latin typeface="Arial" pitchFamily="34" charset="0"/>
                <a:cs typeface="Arial" pitchFamily="34" charset="0"/>
              </a:rPr>
              <a:t>+</a:t>
            </a:r>
            <a:r>
              <a:rPr lang="ru-RU" sz="1800" b="1" i="1" dirty="0">
                <a:latin typeface="Arial" pitchFamily="34" charset="0"/>
                <a:cs typeface="Arial" pitchFamily="34" charset="0"/>
              </a:rPr>
              <a:t>/НАДН + Н</a:t>
            </a:r>
            <a:r>
              <a:rPr lang="ru-RU" sz="1800" b="1" i="1" baseline="30000" dirty="0">
                <a:latin typeface="Arial" pitchFamily="34" charset="0"/>
                <a:cs typeface="Arial" pitchFamily="34" charset="0"/>
              </a:rPr>
              <a:t>+</a:t>
            </a:r>
            <a:r>
              <a:rPr lang="ru-RU" sz="1800" b="1" i="1" dirty="0">
                <a:latin typeface="Arial" pitchFamily="34" charset="0"/>
                <a:cs typeface="Arial" pitchFamily="34" charset="0"/>
              </a:rPr>
              <a:t>) и никотинамидаденин динуклеотидфосфат (НАДФ</a:t>
            </a:r>
            <a:r>
              <a:rPr lang="ru-RU" sz="1800" b="1" i="1" baseline="30000" dirty="0">
                <a:latin typeface="Arial" pitchFamily="34" charset="0"/>
                <a:cs typeface="Arial" pitchFamily="34" charset="0"/>
              </a:rPr>
              <a:t>+</a:t>
            </a:r>
            <a:r>
              <a:rPr lang="ru-RU" sz="1800" b="1" i="1" dirty="0">
                <a:latin typeface="Arial" pitchFamily="34" charset="0"/>
                <a:cs typeface="Arial" pitchFamily="34" charset="0"/>
              </a:rPr>
              <a:t>/НАДФН + Н</a:t>
            </a:r>
            <a:r>
              <a:rPr lang="ru-RU" sz="1800" b="1" i="1" baseline="30000" dirty="0">
                <a:latin typeface="Arial" pitchFamily="34" charset="0"/>
                <a:cs typeface="Arial" pitchFamily="34" charset="0"/>
              </a:rPr>
              <a:t>+</a:t>
            </a:r>
            <a:r>
              <a:rPr lang="ru-RU" sz="1800" b="1" i="1" dirty="0">
                <a:latin typeface="Arial" pitchFamily="34" charset="0"/>
                <a:cs typeface="Arial" pitchFamily="34" charset="0"/>
              </a:rPr>
              <a:t>)</a:t>
            </a:r>
            <a:br>
              <a:rPr lang="ru-RU" sz="1800" b="1" i="1" dirty="0">
                <a:latin typeface="Arial" pitchFamily="34" charset="0"/>
                <a:cs typeface="Arial" pitchFamily="34" charset="0"/>
              </a:rPr>
            </a:br>
            <a:r>
              <a:rPr lang="ru-RU" sz="1800" dirty="0" smtClean="0">
                <a:latin typeface="Arial" pitchFamily="34" charset="0"/>
                <a:cs typeface="Arial" pitchFamily="34" charset="0"/>
              </a:rPr>
              <a:t>	</a:t>
            </a:r>
          </a:p>
          <a:p>
            <a:pPr marL="457200" indent="457200">
              <a:spcBef>
                <a:spcPts val="0"/>
              </a:spcBef>
              <a:buFont typeface="Wingdings" pitchFamily="2" charset="2"/>
              <a:buChar char="ü"/>
            </a:pPr>
            <a:r>
              <a:rPr lang="ru-RU" sz="2000" dirty="0" smtClean="0">
                <a:latin typeface="Arial" pitchFamily="34" charset="0"/>
                <a:cs typeface="Arial" pitchFamily="34" charset="0"/>
              </a:rPr>
              <a:t>Те </a:t>
            </a:r>
            <a:r>
              <a:rPr lang="ru-RU" sz="2000" dirty="0">
                <a:latin typeface="Arial" pitchFamily="34" charset="0"/>
                <a:cs typeface="Arial" pitchFamily="34" charset="0"/>
              </a:rPr>
              <a:t>са със сравнително нисък редокс-потенциал. Като кофактори на анаеробни дехидрогенази лесно дехидрогенират стотици различни субстрати. </a:t>
            </a:r>
            <a:endParaRPr lang="ru-RU" sz="2000" dirty="0" smtClean="0">
              <a:latin typeface="Arial" pitchFamily="34" charset="0"/>
              <a:cs typeface="Arial" pitchFamily="34" charset="0"/>
            </a:endParaRPr>
          </a:p>
          <a:p>
            <a:pPr marL="457200" indent="457200">
              <a:spcBef>
                <a:spcPts val="0"/>
              </a:spcBef>
              <a:buFont typeface="Wingdings" pitchFamily="2" charset="2"/>
              <a:buChar char="ü"/>
            </a:pPr>
            <a:r>
              <a:rPr lang="ru-RU" sz="2000" dirty="0" smtClean="0">
                <a:latin typeface="Arial" pitchFamily="34" charset="0"/>
                <a:cs typeface="Arial" pitchFamily="34" charset="0"/>
              </a:rPr>
              <a:t>НАДН </a:t>
            </a:r>
            <a:r>
              <a:rPr lang="ru-RU" sz="2000" dirty="0">
                <a:latin typeface="Arial" pitchFamily="34" charset="0"/>
                <a:cs typeface="Arial" pitchFamily="34" charset="0"/>
              </a:rPr>
              <a:t>предава водорода в дихателната верига, а НАДФН </a:t>
            </a:r>
            <a:r>
              <a:rPr lang="ru-RU" sz="2000" dirty="0" smtClean="0">
                <a:latin typeface="Arial" pitchFamily="34" charset="0"/>
                <a:cs typeface="Arial" pitchFamily="34" charset="0"/>
              </a:rPr>
              <a:t>доставя водород за </a:t>
            </a:r>
            <a:r>
              <a:rPr lang="ru-RU" sz="2000" dirty="0">
                <a:latin typeface="Arial" pitchFamily="34" charset="0"/>
                <a:cs typeface="Arial" pitchFamily="34" charset="0"/>
              </a:rPr>
              <a:t>редукционни </a:t>
            </a:r>
            <a:r>
              <a:rPr lang="ru-RU" sz="2000" dirty="0" smtClean="0">
                <a:latin typeface="Arial" pitchFamily="34" charset="0"/>
                <a:cs typeface="Arial" pitchFamily="34" charset="0"/>
              </a:rPr>
              <a:t>биосинтези.</a:t>
            </a:r>
          </a:p>
          <a:p>
            <a:pPr marL="457200" indent="457200">
              <a:spcBef>
                <a:spcPts val="0"/>
              </a:spcBef>
              <a:buFont typeface="Wingdings" pitchFamily="2" charset="2"/>
              <a:buChar char="ü"/>
            </a:pPr>
            <a:r>
              <a:rPr lang="ru-RU" sz="2000" dirty="0" smtClean="0">
                <a:latin typeface="Arial" pitchFamily="34" charset="0"/>
                <a:cs typeface="Arial" pitchFamily="34" charset="0"/>
              </a:rPr>
              <a:t>НАД </a:t>
            </a:r>
            <a:r>
              <a:rPr lang="ru-RU" sz="1800" dirty="0">
                <a:latin typeface="Arial" pitchFamily="34" charset="0"/>
                <a:cs typeface="Arial" pitchFamily="34" charset="0"/>
              </a:rPr>
              <a:t>и НАДФ са производни на </a:t>
            </a:r>
            <a:r>
              <a:rPr lang="ru-RU" sz="1800" dirty="0" smtClean="0">
                <a:latin typeface="Arial" pitchFamily="34" charset="0"/>
                <a:cs typeface="Arial" pitchFamily="34" charset="0"/>
              </a:rPr>
              <a:t>витамин</a:t>
            </a:r>
            <a:r>
              <a:rPr lang="en-US" sz="1800" dirty="0" smtClean="0">
                <a:latin typeface="Arial" pitchFamily="34" charset="0"/>
                <a:cs typeface="Arial" pitchFamily="34" charset="0"/>
              </a:rPr>
              <a:t> B3</a:t>
            </a:r>
            <a:r>
              <a:rPr lang="ru-RU" sz="1800" dirty="0" smtClean="0">
                <a:latin typeface="Arial" pitchFamily="34" charset="0"/>
                <a:cs typeface="Arial" pitchFamily="34" charset="0"/>
              </a:rPr>
              <a:t> </a:t>
            </a:r>
            <a:r>
              <a:rPr lang="en-US" sz="1800" dirty="0" smtClean="0">
                <a:latin typeface="Arial" pitchFamily="34" charset="0"/>
                <a:cs typeface="Arial" pitchFamily="34" charset="0"/>
              </a:rPr>
              <a:t>(</a:t>
            </a:r>
            <a:r>
              <a:rPr lang="ru-RU" sz="1800" dirty="0" smtClean="0">
                <a:latin typeface="Arial" pitchFamily="34" charset="0"/>
                <a:cs typeface="Arial" pitchFamily="34" charset="0"/>
              </a:rPr>
              <a:t>РР</a:t>
            </a:r>
            <a:r>
              <a:rPr lang="en-US" sz="1800" dirty="0" smtClean="0">
                <a:latin typeface="Arial" pitchFamily="34" charset="0"/>
                <a:cs typeface="Arial" pitchFamily="34" charset="0"/>
              </a:rPr>
              <a:t>-</a:t>
            </a:r>
            <a:r>
              <a:rPr lang="bg-BG" sz="1800" dirty="0" smtClean="0">
                <a:latin typeface="Arial" pitchFamily="34" charset="0"/>
                <a:cs typeface="Arial" pitchFamily="34" charset="0"/>
              </a:rPr>
              <a:t>фактор, </a:t>
            </a:r>
            <a:r>
              <a:rPr lang="ru-RU" sz="1800" dirty="0" err="1" smtClean="0">
                <a:latin typeface="Arial" pitchFamily="34" charset="0"/>
                <a:cs typeface="Arial" pitchFamily="34" charset="0"/>
              </a:rPr>
              <a:t>никотинамид</a:t>
            </a:r>
            <a:r>
              <a:rPr lang="ru-RU" sz="1800" dirty="0">
                <a:latin typeface="Arial" pitchFamily="34" charset="0"/>
                <a:cs typeface="Arial" pitchFamily="34" charset="0"/>
              </a:rPr>
              <a:t>).</a:t>
            </a:r>
          </a:p>
        </p:txBody>
      </p:sp>
    </p:spTree>
    <p:extLst>
      <p:ext uri="{BB962C8B-B14F-4D97-AF65-F5344CB8AC3E}">
        <p14:creationId xmlns:p14="http://schemas.microsoft.com/office/powerpoint/2010/main" val="1196693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012books.lardbucket.org/books/principles-of-general-chemistry-v1.0m/section_22/3cb8533019a71e9a540d14d7b44576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593" y="685800"/>
            <a:ext cx="8460710" cy="56387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963" y="5829299"/>
            <a:ext cx="9620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flipV="1">
            <a:off x="2743200" y="5829299"/>
            <a:ext cx="533400" cy="266701"/>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438400" y="5638800"/>
            <a:ext cx="381000" cy="32384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95193" y="1978223"/>
            <a:ext cx="1600607" cy="307777"/>
          </a:xfrm>
          <a:prstGeom prst="rect">
            <a:avLst/>
          </a:prstGeom>
          <a:noFill/>
        </p:spPr>
        <p:txBody>
          <a:bodyPr wrap="square" rtlCol="0">
            <a:spAutoFit/>
          </a:bodyPr>
          <a:lstStyle/>
          <a:p>
            <a:pPr algn="ctr"/>
            <a:r>
              <a:rPr lang="en-US" sz="1400" b="1" dirty="0" err="1"/>
              <a:t>N</a:t>
            </a:r>
            <a:r>
              <a:rPr lang="en-US" sz="1400" b="1" dirty="0" err="1" smtClean="0"/>
              <a:t>icotinamide</a:t>
            </a:r>
            <a:endParaRPr lang="en-US" sz="1400" b="1" dirty="0"/>
          </a:p>
        </p:txBody>
      </p:sp>
    </p:spTree>
    <p:extLst>
      <p:ext uri="{BB962C8B-B14F-4D97-AF65-F5344CB8AC3E}">
        <p14:creationId xmlns:p14="http://schemas.microsoft.com/office/powerpoint/2010/main" val="1025287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b="1" dirty="0" smtClean="0"/>
              <a:t>Редокс-системи </a:t>
            </a:r>
            <a:r>
              <a:rPr lang="bg-BG" b="1" dirty="0"/>
              <a:t>с биологично </a:t>
            </a:r>
            <a:r>
              <a:rPr lang="bg-BG" b="1" dirty="0" smtClean="0"/>
              <a:t>значение</a:t>
            </a:r>
            <a:endParaRPr lang="en-US" dirty="0"/>
          </a:p>
        </p:txBody>
      </p:sp>
      <p:sp>
        <p:nvSpPr>
          <p:cNvPr id="3" name="Content Placeholder 2"/>
          <p:cNvSpPr>
            <a:spLocks noGrp="1"/>
          </p:cNvSpPr>
          <p:nvPr>
            <p:ph idx="1"/>
          </p:nvPr>
        </p:nvSpPr>
        <p:spPr>
          <a:xfrm>
            <a:off x="251520" y="1711349"/>
            <a:ext cx="8640960" cy="4525963"/>
          </a:xfrm>
        </p:spPr>
        <p:txBody>
          <a:bodyPr>
            <a:noAutofit/>
          </a:bodyPr>
          <a:lstStyle/>
          <a:p>
            <a:pPr marL="0" indent="0">
              <a:buNone/>
            </a:pPr>
            <a:r>
              <a:rPr lang="ru-RU" sz="1800" dirty="0" smtClean="0">
                <a:latin typeface="Arial" pitchFamily="34" charset="0"/>
                <a:cs typeface="Arial" pitchFamily="34" charset="0"/>
              </a:rPr>
              <a:t>2</a:t>
            </a:r>
            <a:r>
              <a:rPr lang="ru-RU" sz="1800" dirty="0">
                <a:latin typeface="Arial" pitchFamily="34" charset="0"/>
                <a:cs typeface="Arial" pitchFamily="34" charset="0"/>
              </a:rPr>
              <a:t>) </a:t>
            </a:r>
            <a:r>
              <a:rPr lang="ru-RU" sz="1800" b="1" dirty="0" smtClean="0">
                <a:solidFill>
                  <a:srgbClr val="FF0000"/>
                </a:solidFill>
                <a:latin typeface="Arial" pitchFamily="34" charset="0"/>
                <a:cs typeface="Arial" pitchFamily="34" charset="0"/>
              </a:rPr>
              <a:t>Флавинови</a:t>
            </a:r>
            <a:r>
              <a:rPr lang="ru-RU" sz="1800" dirty="0" smtClean="0">
                <a:latin typeface="Arial" pitchFamily="34" charset="0"/>
                <a:cs typeface="Arial" pitchFamily="34" charset="0"/>
              </a:rPr>
              <a:t>: </a:t>
            </a:r>
            <a:r>
              <a:rPr lang="ru-RU" sz="1800" b="1" i="1" dirty="0" smtClean="0">
                <a:latin typeface="Arial" pitchFamily="34" charset="0"/>
                <a:cs typeface="Arial" pitchFamily="34" charset="0"/>
              </a:rPr>
              <a:t>флавинмононуклеотид </a:t>
            </a:r>
            <a:r>
              <a:rPr lang="ru-RU" sz="1800" b="1" i="1" dirty="0">
                <a:latin typeface="Arial" pitchFamily="34" charset="0"/>
                <a:cs typeface="Arial" pitchFamily="34" charset="0"/>
              </a:rPr>
              <a:t>(ФМН) и флавинадениндинуклеотид (ФАД). </a:t>
            </a:r>
            <a:r>
              <a:rPr lang="ru-RU" sz="1800" b="1" i="1" dirty="0" smtClean="0">
                <a:latin typeface="Arial" pitchFamily="34" charset="0"/>
                <a:cs typeface="Arial" pitchFamily="34" charset="0"/>
              </a:rPr>
              <a:t> Те </a:t>
            </a:r>
            <a:r>
              <a:rPr lang="ru-RU" sz="1800" b="1" i="1" dirty="0">
                <a:latin typeface="Arial" pitchFamily="34" charset="0"/>
                <a:cs typeface="Arial" pitchFamily="34" charset="0"/>
              </a:rPr>
              <a:t>са производни на витамин </a:t>
            </a:r>
            <a:r>
              <a:rPr lang="ru-RU" sz="1800" b="1" i="1" dirty="0" smtClean="0">
                <a:latin typeface="Arial" pitchFamily="34" charset="0"/>
                <a:cs typeface="Arial" pitchFamily="34" charset="0"/>
              </a:rPr>
              <a:t>В</a:t>
            </a:r>
            <a:r>
              <a:rPr lang="ru-RU" sz="1800" b="1" i="1" baseline="-25000" dirty="0" smtClean="0">
                <a:latin typeface="Arial" pitchFamily="34" charset="0"/>
                <a:cs typeface="Arial" pitchFamily="34" charset="0"/>
              </a:rPr>
              <a:t>2</a:t>
            </a:r>
            <a:r>
              <a:rPr lang="en-US" sz="1800" b="1" i="1" baseline="-25000" dirty="0" smtClean="0">
                <a:latin typeface="Arial" pitchFamily="34" charset="0"/>
                <a:cs typeface="Arial" pitchFamily="34" charset="0"/>
              </a:rPr>
              <a:t> </a:t>
            </a:r>
            <a:r>
              <a:rPr lang="ru-RU" sz="1800" b="1" i="1" dirty="0" smtClean="0">
                <a:latin typeface="Arial" pitchFamily="34" charset="0"/>
                <a:cs typeface="Arial" pitchFamily="34" charset="0"/>
              </a:rPr>
              <a:t>(</a:t>
            </a:r>
            <a:r>
              <a:rPr lang="ru-RU" sz="1800" b="1" i="1" dirty="0">
                <a:latin typeface="Arial" pitchFamily="34" charset="0"/>
                <a:cs typeface="Arial" pitchFamily="34" charset="0"/>
              </a:rPr>
              <a:t>рибофлавин).</a:t>
            </a:r>
            <a:br>
              <a:rPr lang="ru-RU" sz="1800" b="1" i="1" dirty="0">
                <a:latin typeface="Arial" pitchFamily="34" charset="0"/>
                <a:cs typeface="Arial" pitchFamily="34" charset="0"/>
              </a:rPr>
            </a:br>
            <a:r>
              <a:rPr lang="ru-RU" sz="1800" dirty="0" smtClean="0">
                <a:latin typeface="Arial" pitchFamily="34" charset="0"/>
                <a:cs typeface="Arial" pitchFamily="34" charset="0"/>
              </a:rPr>
              <a:t>	Те </a:t>
            </a:r>
            <a:r>
              <a:rPr lang="ru-RU" sz="1800" dirty="0">
                <a:latin typeface="Arial" pitchFamily="34" charset="0"/>
                <a:cs typeface="Arial" pitchFamily="34" charset="0"/>
              </a:rPr>
              <a:t>са с по-висок редокс-потенциал от никотинамидните и са коензими или простетични групи на свързаните с дихателната верига дехидрогенази и на някои оксидази. </a:t>
            </a:r>
            <a:endParaRPr lang="en-US" sz="1800" dirty="0" smtClean="0">
              <a:latin typeface="Arial" pitchFamily="34" charset="0"/>
              <a:cs typeface="Arial" pitchFamily="34" charset="0"/>
            </a:endParaRPr>
          </a:p>
          <a:p>
            <a:pPr marL="0" indent="0">
              <a:buNone/>
            </a:pPr>
            <a:r>
              <a:rPr lang="en-US" sz="1800" dirty="0">
                <a:latin typeface="Arial" pitchFamily="34" charset="0"/>
                <a:cs typeface="Arial" pitchFamily="34" charset="0"/>
              </a:rPr>
              <a:t>	</a:t>
            </a:r>
            <a:r>
              <a:rPr lang="ru-RU" sz="1800" dirty="0" smtClean="0">
                <a:latin typeface="Arial" pitchFamily="34" charset="0"/>
                <a:cs typeface="Arial" pitchFamily="34" charset="0"/>
              </a:rPr>
              <a:t>Освен </a:t>
            </a:r>
            <a:r>
              <a:rPr lang="ru-RU" sz="1800" dirty="0">
                <a:latin typeface="Arial" pitchFamily="34" charset="0"/>
                <a:cs typeface="Arial" pitchFamily="34" charset="0"/>
              </a:rPr>
              <a:t>напълно редуцирана и окислена форма, имат и семихинонова форма, с което улесняват прехода от дву- към едноелектронен пренос</a:t>
            </a:r>
            <a:r>
              <a:rPr lang="ru-RU" sz="1800" dirty="0" smtClean="0">
                <a:latin typeface="Arial" pitchFamily="34" charset="0"/>
                <a:cs typeface="Arial" pitchFamily="34" charset="0"/>
              </a:rPr>
              <a:t>.</a:t>
            </a:r>
            <a:endParaRPr lang="en-US" sz="1800" dirty="0" smtClean="0">
              <a:latin typeface="Arial" pitchFamily="34" charset="0"/>
              <a:cs typeface="Arial" pitchFamily="34" charset="0"/>
            </a:endParaRPr>
          </a:p>
          <a:p>
            <a:pPr marL="0" indent="0">
              <a:buNone/>
            </a:pPr>
            <a:r>
              <a:rPr lang="en-US" sz="1800" dirty="0" smtClean="0">
                <a:latin typeface="Arial" pitchFamily="34" charset="0"/>
                <a:cs typeface="Arial" pitchFamily="34" charset="0"/>
              </a:rPr>
              <a:t>	</a:t>
            </a:r>
            <a:endParaRPr lang="ru-RU" sz="1800" dirty="0">
              <a:latin typeface="Arial" pitchFamily="34" charset="0"/>
              <a:cs typeface="Arial" pitchFamily="34" charset="0"/>
            </a:endParaRPr>
          </a:p>
        </p:txBody>
      </p:sp>
    </p:spTree>
    <p:extLst>
      <p:ext uri="{BB962C8B-B14F-4D97-AF65-F5344CB8AC3E}">
        <p14:creationId xmlns:p14="http://schemas.microsoft.com/office/powerpoint/2010/main" val="537891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lantphys.info/plant_physiology/images/fa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1" y="419100"/>
            <a:ext cx="7975599"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06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b="1" dirty="0" smtClean="0"/>
              <a:t>Редокс-системи </a:t>
            </a:r>
            <a:r>
              <a:rPr lang="bg-BG" b="1" dirty="0"/>
              <a:t>с биологично </a:t>
            </a:r>
            <a:r>
              <a:rPr lang="bg-BG" b="1" dirty="0" smtClean="0"/>
              <a:t>значение</a:t>
            </a:r>
            <a:endParaRPr lang="en-US" dirty="0"/>
          </a:p>
        </p:txBody>
      </p:sp>
      <p:sp>
        <p:nvSpPr>
          <p:cNvPr id="3" name="Content Placeholder 2"/>
          <p:cNvSpPr>
            <a:spLocks noGrp="1"/>
          </p:cNvSpPr>
          <p:nvPr>
            <p:ph idx="1"/>
          </p:nvPr>
        </p:nvSpPr>
        <p:spPr>
          <a:xfrm>
            <a:off x="374848" y="1412776"/>
            <a:ext cx="8229600" cy="4525963"/>
          </a:xfrm>
        </p:spPr>
        <p:txBody>
          <a:bodyPr>
            <a:noAutofit/>
          </a:bodyPr>
          <a:lstStyle/>
          <a:p>
            <a:pPr marL="0" indent="0">
              <a:buNone/>
            </a:pPr>
            <a:r>
              <a:rPr lang="ru-RU" sz="2000" dirty="0" smtClean="0">
                <a:latin typeface="Arial" pitchFamily="34" charset="0"/>
                <a:cs typeface="Arial" pitchFamily="34" charset="0"/>
              </a:rPr>
              <a:t>3</a:t>
            </a:r>
            <a:r>
              <a:rPr lang="ru-RU" sz="2000" dirty="0">
                <a:latin typeface="Arial" pitchFamily="34" charset="0"/>
                <a:cs typeface="Arial" pitchFamily="34" charset="0"/>
              </a:rPr>
              <a:t>) </a:t>
            </a:r>
            <a:r>
              <a:rPr lang="ru-RU" sz="2000" b="1" dirty="0">
                <a:latin typeface="Arial" pitchFamily="34" charset="0"/>
                <a:cs typeface="Arial" pitchFamily="34" charset="0"/>
              </a:rPr>
              <a:t>С хинонова структура</a:t>
            </a:r>
            <a:r>
              <a:rPr lang="ru-RU" sz="2000" dirty="0">
                <a:latin typeface="Arial" pitchFamily="34" charset="0"/>
                <a:cs typeface="Arial" pitchFamily="34" charset="0"/>
              </a:rPr>
              <a:t/>
            </a:r>
            <a:br>
              <a:rPr lang="ru-RU" sz="2000" dirty="0">
                <a:latin typeface="Arial" pitchFamily="34" charset="0"/>
                <a:cs typeface="Arial" pitchFamily="34" charset="0"/>
              </a:rPr>
            </a:br>
            <a:r>
              <a:rPr lang="ru-RU" sz="2000" dirty="0" smtClean="0">
                <a:latin typeface="Arial" pitchFamily="34" charset="0"/>
                <a:cs typeface="Arial" pitchFamily="34" charset="0"/>
              </a:rPr>
              <a:t>	KoQ </a:t>
            </a:r>
            <a:r>
              <a:rPr lang="ru-RU" sz="2000" dirty="0">
                <a:latin typeface="Arial" pitchFamily="34" charset="0"/>
                <a:cs typeface="Arial" pitchFamily="34" charset="0"/>
              </a:rPr>
              <a:t>(убихинон) е хидрофобен мобилен компонент на дихателната верига. </a:t>
            </a:r>
            <a:endParaRPr lang="ru-RU" sz="2000" dirty="0" smtClean="0">
              <a:latin typeface="Arial" pitchFamily="34" charset="0"/>
              <a:cs typeface="Arial" pitchFamily="34" charset="0"/>
            </a:endParaRPr>
          </a:p>
          <a:p>
            <a:pPr marL="0" indent="0">
              <a:buNone/>
            </a:pPr>
            <a:r>
              <a:rPr lang="ru-RU" sz="2000" dirty="0" smtClean="0">
                <a:latin typeface="Arial" pitchFamily="34" charset="0"/>
                <a:cs typeface="Arial" pitchFamily="34" charset="0"/>
              </a:rPr>
              <a:t>4</a:t>
            </a:r>
            <a:r>
              <a:rPr lang="ru-RU" sz="2000" dirty="0">
                <a:latin typeface="Arial" pitchFamily="34" charset="0"/>
                <a:cs typeface="Arial" pitchFamily="34" charset="0"/>
              </a:rPr>
              <a:t>) </a:t>
            </a:r>
            <a:r>
              <a:rPr lang="ru-RU" sz="2000" b="1" dirty="0" smtClean="0">
                <a:latin typeface="Arial" pitchFamily="34" charset="0"/>
                <a:cs typeface="Arial" pitchFamily="34" charset="0"/>
              </a:rPr>
              <a:t>Метал-съдържащи</a:t>
            </a:r>
            <a:r>
              <a:rPr lang="ru-RU" sz="2000" dirty="0">
                <a:latin typeface="Arial" pitchFamily="34" charset="0"/>
                <a:cs typeface="Arial" pitchFamily="34" charset="0"/>
              </a:rPr>
              <a:t/>
            </a:r>
            <a:br>
              <a:rPr lang="ru-RU" sz="2000" dirty="0">
                <a:latin typeface="Arial" pitchFamily="34" charset="0"/>
                <a:cs typeface="Arial" pitchFamily="34" charset="0"/>
              </a:rPr>
            </a:br>
            <a:r>
              <a:rPr lang="ru-RU" sz="2000" dirty="0" smtClean="0">
                <a:latin typeface="Arial" pitchFamily="34" charset="0"/>
                <a:cs typeface="Arial" pitchFamily="34" charset="0"/>
              </a:rPr>
              <a:t>	Тук </a:t>
            </a:r>
            <a:r>
              <a:rPr lang="ru-RU" sz="2000" dirty="0">
                <a:latin typeface="Arial" pitchFamily="34" charset="0"/>
                <a:cs typeface="Arial" pitchFamily="34" charset="0"/>
              </a:rPr>
              <a:t>спадат железни и медни йони, свързани към белтъчен компонент, Fe-S белтъци и различни хемове - простетични групи на цитохроми. Осъществяват едноелектронен пренос в дихателната верига и в електронопреносителни вериги в ендоплазмения ретикулум.</a:t>
            </a:r>
          </a:p>
          <a:p>
            <a:pPr marL="0" indent="0">
              <a:buNone/>
            </a:pPr>
            <a:r>
              <a:rPr lang="ru-RU" sz="2000" dirty="0">
                <a:latin typeface="Arial" pitchFamily="34" charset="0"/>
                <a:cs typeface="Arial" pitchFamily="34" charset="0"/>
              </a:rPr>
              <a:t>5) </a:t>
            </a:r>
            <a:r>
              <a:rPr lang="ru-RU" sz="2000" b="1" dirty="0">
                <a:latin typeface="Arial" pitchFamily="34" charset="0"/>
                <a:cs typeface="Arial" pitchFamily="34" charset="0"/>
              </a:rPr>
              <a:t>С тиолови </a:t>
            </a:r>
            <a:r>
              <a:rPr lang="ru-RU" sz="2000" b="1" dirty="0" smtClean="0">
                <a:latin typeface="Arial" pitchFamily="34" charset="0"/>
                <a:cs typeface="Arial" pitchFamily="34" charset="0"/>
              </a:rPr>
              <a:t>групи</a:t>
            </a:r>
            <a:r>
              <a:rPr lang="ru-RU" sz="2000" b="1" dirty="0">
                <a:latin typeface="Arial" pitchFamily="34" charset="0"/>
                <a:cs typeface="Arial" pitchFamily="34" charset="0"/>
              </a:rPr>
              <a:t/>
            </a:r>
            <a:br>
              <a:rPr lang="ru-RU" sz="2000" b="1" dirty="0">
                <a:latin typeface="Arial" pitchFamily="34" charset="0"/>
                <a:cs typeface="Arial" pitchFamily="34" charset="0"/>
              </a:rPr>
            </a:br>
            <a:r>
              <a:rPr lang="ru-RU" sz="2000" b="1" dirty="0" smtClean="0">
                <a:latin typeface="Arial" pitchFamily="34" charset="0"/>
                <a:cs typeface="Arial" pitchFamily="34" charset="0"/>
              </a:rPr>
              <a:t>	</a:t>
            </a:r>
            <a:r>
              <a:rPr lang="ru-RU" sz="2000" dirty="0" smtClean="0">
                <a:latin typeface="Arial" pitchFamily="34" charset="0"/>
                <a:cs typeface="Arial" pitchFamily="34" charset="0"/>
              </a:rPr>
              <a:t>Тези </a:t>
            </a:r>
            <a:r>
              <a:rPr lang="ru-RU" sz="2000" dirty="0">
                <a:latin typeface="Arial" pitchFamily="34" charset="0"/>
                <a:cs typeface="Arial" pitchFamily="34" charset="0"/>
              </a:rPr>
              <a:t>редокс-системи (липоева киселина и глутатион) в окислената си форма съдържат дисулфиден мост, а в редуцираната - сулфхидрилни групи. </a:t>
            </a:r>
            <a:endParaRPr lang="ru-RU" sz="2000" dirty="0" smtClean="0">
              <a:latin typeface="Arial" pitchFamily="34" charset="0"/>
              <a:cs typeface="Arial" pitchFamily="34" charset="0"/>
            </a:endParaRPr>
          </a:p>
          <a:p>
            <a:pPr marL="0" indent="0">
              <a:buNone/>
            </a:pPr>
            <a:r>
              <a:rPr lang="ru-RU" sz="2000" dirty="0" smtClean="0">
                <a:latin typeface="Arial" pitchFamily="34" charset="0"/>
                <a:cs typeface="Arial" pitchFamily="34" charset="0"/>
              </a:rPr>
              <a:t>6</a:t>
            </a:r>
            <a:r>
              <a:rPr lang="ru-RU" sz="2000" dirty="0">
                <a:latin typeface="Arial" pitchFamily="34" charset="0"/>
                <a:cs typeface="Arial" pitchFamily="34" charset="0"/>
              </a:rPr>
              <a:t>) </a:t>
            </a:r>
            <a:r>
              <a:rPr lang="ru-RU" sz="2000" b="1" dirty="0">
                <a:latin typeface="Arial" pitchFamily="34" charset="0"/>
                <a:cs typeface="Arial" pitchFamily="34" charset="0"/>
              </a:rPr>
              <a:t>Аскорбинова киселина (витамин С)</a:t>
            </a:r>
            <a:br>
              <a:rPr lang="ru-RU" sz="2000" b="1" dirty="0">
                <a:latin typeface="Arial" pitchFamily="34" charset="0"/>
                <a:cs typeface="Arial" pitchFamily="34" charset="0"/>
              </a:rPr>
            </a:br>
            <a:r>
              <a:rPr lang="ru-RU" sz="2000" b="1" dirty="0" smtClean="0">
                <a:latin typeface="Arial" pitchFamily="34" charset="0"/>
                <a:cs typeface="Arial" pitchFamily="34" charset="0"/>
              </a:rPr>
              <a:t>	</a:t>
            </a:r>
            <a:r>
              <a:rPr lang="ru-RU" sz="2000" dirty="0" smtClean="0">
                <a:latin typeface="Arial" pitchFamily="34" charset="0"/>
                <a:cs typeface="Arial" pitchFamily="34" charset="0"/>
              </a:rPr>
              <a:t>Това </a:t>
            </a:r>
            <a:r>
              <a:rPr lang="ru-RU" sz="2000" dirty="0">
                <a:latin typeface="Arial" pitchFamily="34" charset="0"/>
                <a:cs typeface="Arial" pitchFamily="34" charset="0"/>
              </a:rPr>
              <a:t>съединение е важен </a:t>
            </a:r>
            <a:r>
              <a:rPr lang="ru-RU" sz="2000" dirty="0" smtClean="0">
                <a:latin typeface="Arial" pitchFamily="34" charset="0"/>
                <a:cs typeface="Arial" pitchFamily="34" charset="0"/>
              </a:rPr>
              <a:t>антиоксидант</a:t>
            </a:r>
            <a:r>
              <a:rPr lang="ru-RU" sz="2000" dirty="0">
                <a:latin typeface="Arial" pitchFamily="34" charset="0"/>
                <a:cs typeface="Arial" pitchFamily="34" charset="0"/>
              </a:rPr>
              <a:t>, необходим за обезвреждане на токсични свободни радикали</a:t>
            </a:r>
            <a:r>
              <a:rPr lang="ru-RU" sz="2000" dirty="0" smtClean="0">
                <a:latin typeface="Arial" pitchFamily="34" charset="0"/>
                <a:cs typeface="Arial" pitchFamily="34" charset="0"/>
              </a:rPr>
              <a:t>.</a:t>
            </a:r>
            <a:endParaRPr lang="ru-RU" sz="2000" dirty="0">
              <a:latin typeface="Arial" pitchFamily="34" charset="0"/>
              <a:cs typeface="Arial" pitchFamily="34" charset="0"/>
            </a:endParaRPr>
          </a:p>
        </p:txBody>
      </p:sp>
    </p:spTree>
    <p:extLst>
      <p:ext uri="{BB962C8B-B14F-4D97-AF65-F5344CB8AC3E}">
        <p14:creationId xmlns:p14="http://schemas.microsoft.com/office/powerpoint/2010/main" val="2845221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bg-BG" b="1" dirty="0" smtClean="0"/>
              <a:t>Използваема енергия </a:t>
            </a:r>
            <a:endParaRPr lang="en-US" dirty="0"/>
          </a:p>
        </p:txBody>
      </p:sp>
      <p:sp>
        <p:nvSpPr>
          <p:cNvPr id="9" name="Content Placeholder 8"/>
          <p:cNvSpPr>
            <a:spLocks noGrp="1"/>
          </p:cNvSpPr>
          <p:nvPr>
            <p:ph idx="1"/>
          </p:nvPr>
        </p:nvSpPr>
        <p:spPr/>
        <p:txBody>
          <a:bodyPr>
            <a:normAutofit lnSpcReduction="10000"/>
          </a:bodyPr>
          <a:lstStyle/>
          <a:p>
            <a:r>
              <a:rPr lang="ru-RU" dirty="0" smtClean="0"/>
              <a:t>Източник на енергия за човека и животните е само химическата енергия, отделяна при разграждане на химични връзки на различни вещества (горива) </a:t>
            </a:r>
            <a:r>
              <a:rPr lang="ru-RU" dirty="0" smtClean="0">
                <a:solidFill>
                  <a:srgbClr val="FF0000"/>
                </a:solidFill>
              </a:rPr>
              <a:t>в окислителни процеси</a:t>
            </a:r>
            <a:r>
              <a:rPr lang="ru-RU" dirty="0" smtClean="0"/>
              <a:t> в хода на катаболизма. </a:t>
            </a:r>
          </a:p>
          <a:p>
            <a:r>
              <a:rPr lang="ru-RU" dirty="0" smtClean="0"/>
              <a:t>Фотосинтезиращите организми ползват директно слънчева енергия. </a:t>
            </a:r>
          </a:p>
          <a:p>
            <a:r>
              <a:rPr lang="ru-RU" dirty="0" smtClean="0"/>
              <a:t>Топлинната енергия не може да се използва от живите организми за полезна работа.</a:t>
            </a:r>
            <a:endParaRPr lang="en-US" dirty="0"/>
          </a:p>
        </p:txBody>
      </p:sp>
    </p:spTree>
    <p:extLst>
      <p:ext uri="{BB962C8B-B14F-4D97-AF65-F5344CB8AC3E}">
        <p14:creationId xmlns:p14="http://schemas.microsoft.com/office/powerpoint/2010/main" val="2945549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smtClean="0"/>
              <a:t>Спрягане на екзергонични и ендергонични реакции в организма</a:t>
            </a:r>
            <a:endParaRPr lang="en-US" dirty="0"/>
          </a:p>
        </p:txBody>
      </p:sp>
      <p:sp>
        <p:nvSpPr>
          <p:cNvPr id="3" name="Content Placeholder 2"/>
          <p:cNvSpPr>
            <a:spLocks noGrp="1"/>
          </p:cNvSpPr>
          <p:nvPr>
            <p:ph idx="1"/>
          </p:nvPr>
        </p:nvSpPr>
        <p:spPr>
          <a:xfrm>
            <a:off x="457200" y="1600200"/>
            <a:ext cx="8229600" cy="4972072"/>
          </a:xfrm>
        </p:spPr>
        <p:txBody>
          <a:bodyPr>
            <a:normAutofit fontScale="77500" lnSpcReduction="20000"/>
          </a:bodyPr>
          <a:lstStyle/>
          <a:p>
            <a:pPr>
              <a:buNone/>
            </a:pPr>
            <a:r>
              <a:rPr lang="ru-RU" dirty="0" smtClean="0"/>
              <a:t>В организма се извършват два типа противоположни, но взаимозависими процеси.</a:t>
            </a:r>
          </a:p>
          <a:p>
            <a:pPr>
              <a:buNone/>
            </a:pPr>
            <a:r>
              <a:rPr lang="ru-RU" dirty="0" smtClean="0"/>
              <a:t>1) процеси, които доставят енергия - те са окислителни, катаболитни и екзергонични. </a:t>
            </a:r>
          </a:p>
          <a:p>
            <a:pPr>
              <a:buNone/>
            </a:pPr>
            <a:r>
              <a:rPr lang="ru-RU" dirty="0" smtClean="0"/>
              <a:t>2) процеси, които се нуждаят от енергия - те са редукционни, анаболитни и ендергонични. </a:t>
            </a:r>
          </a:p>
          <a:p>
            <a:pPr>
              <a:buNone/>
            </a:pPr>
            <a:endParaRPr lang="ru-RU" dirty="0" smtClean="0"/>
          </a:p>
          <a:p>
            <a:pPr>
              <a:buNone/>
            </a:pPr>
            <a:r>
              <a:rPr lang="ru-RU" dirty="0" smtClean="0"/>
              <a:t>Обединяването или спрягането на тези два противоположни типа процеси става чрез макроергични (богати на енергия) вещества. В тях освободената при екзергоничните процеси енергия се акумулира в биологично използваема форма - в особени макроергични връзки, чрез чиято енергия се осигуряват ендергоничните жизнени процеси. </a:t>
            </a:r>
          </a:p>
          <a:p>
            <a:endParaRPr lang="en-US" dirty="0"/>
          </a:p>
        </p:txBody>
      </p:sp>
    </p:spTree>
    <p:extLst>
      <p:ext uri="{BB962C8B-B14F-4D97-AF65-F5344CB8AC3E}">
        <p14:creationId xmlns:p14="http://schemas.microsoft.com/office/powerpoint/2010/main" val="256579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85852" y="1357125"/>
            <a:ext cx="7000923" cy="3904692"/>
          </a:xfrm>
          <a:prstGeom prst="rect">
            <a:avLst/>
          </a:prstGeom>
          <a:noFill/>
          <a:ln w="9525">
            <a:noFill/>
            <a:miter lim="800000"/>
            <a:headEnd/>
            <a:tailEnd/>
          </a:ln>
          <a:effectLst/>
        </p:spPr>
      </p:pic>
    </p:spTree>
    <p:extLst>
      <p:ext uri="{BB962C8B-B14F-4D97-AF65-F5344CB8AC3E}">
        <p14:creationId xmlns:p14="http://schemas.microsoft.com/office/powerpoint/2010/main" val="3091917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havanajagat.files.wordpress.com/2012/05/oxidation-reduction-reaction-matter-energy-life-spiritual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2192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76200"/>
            <a:ext cx="8229600" cy="1143000"/>
          </a:xfrm>
        </p:spPr>
        <p:txBody>
          <a:bodyPr/>
          <a:lstStyle/>
          <a:p>
            <a:r>
              <a:rPr lang="bg-BG" b="1" dirty="0" smtClean="0"/>
              <a:t>Биологично окисление</a:t>
            </a:r>
            <a:endParaRPr lang="en-US" dirty="0"/>
          </a:p>
        </p:txBody>
      </p:sp>
      <p:sp>
        <p:nvSpPr>
          <p:cNvPr id="3" name="Rectangle 2"/>
          <p:cNvSpPr/>
          <p:nvPr/>
        </p:nvSpPr>
        <p:spPr>
          <a:xfrm>
            <a:off x="838200" y="5791200"/>
            <a:ext cx="7620000" cy="707886"/>
          </a:xfrm>
          <a:prstGeom prst="rect">
            <a:avLst/>
          </a:prstGeom>
        </p:spPr>
        <p:txBody>
          <a:bodyPr wrap="square">
            <a:spAutoFit/>
          </a:bodyPr>
          <a:lstStyle/>
          <a:p>
            <a:r>
              <a:rPr lang="ru-RU" sz="2000" b="1" dirty="0" smtClean="0"/>
              <a:t>В живите организми, както и в неживата природа, окислението (отделяне на е</a:t>
            </a:r>
            <a:r>
              <a:rPr lang="ru-RU" sz="2000" b="1" baseline="30000" dirty="0" smtClean="0"/>
              <a:t>-</a:t>
            </a:r>
            <a:r>
              <a:rPr lang="ru-RU" sz="2000" b="1" dirty="0" smtClean="0"/>
              <a:t>) винаги се съпътства от редукция (приемане на е</a:t>
            </a:r>
            <a:r>
              <a:rPr lang="ru-RU" sz="2000" b="1" baseline="30000" dirty="0" smtClean="0"/>
              <a:t>-</a:t>
            </a:r>
            <a:r>
              <a:rPr lang="ru-RU" sz="2000" b="1" dirty="0" smtClean="0"/>
              <a:t>).</a:t>
            </a:r>
            <a:endParaRPr lang="en-US" sz="2000" b="1" dirty="0"/>
          </a:p>
        </p:txBody>
      </p:sp>
    </p:spTree>
    <p:extLst>
      <p:ext uri="{BB962C8B-B14F-4D97-AF65-F5344CB8AC3E}">
        <p14:creationId xmlns:p14="http://schemas.microsoft.com/office/powerpoint/2010/main" val="1474196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b="1" dirty="0"/>
              <a:t>Дефиниция на основни </a:t>
            </a:r>
            <a:r>
              <a:rPr lang="bg-BG" b="1" dirty="0" smtClean="0"/>
              <a:t>понятия</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1724388"/>
              </p:ext>
            </p:extLst>
          </p:nvPr>
        </p:nvGraphicFramePr>
        <p:xfrm>
          <a:off x="457200" y="1600200"/>
          <a:ext cx="8229600" cy="515239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bg-BG" b="1" dirty="0">
                          <a:effectLst/>
                        </a:rPr>
                        <a:t>Термин</a:t>
                      </a:r>
                      <a:endParaRPr lang="bg-BG" dirty="0">
                        <a:effectLst/>
                      </a:endParaRPr>
                    </a:p>
                  </a:txBody>
                  <a:tcPr marL="47625" marR="47625" marT="47625" marB="47625" anchor="ctr"/>
                </a:tc>
                <a:tc>
                  <a:txBody>
                    <a:bodyPr/>
                    <a:lstStyle/>
                    <a:p>
                      <a:pPr algn="ctr"/>
                      <a:r>
                        <a:rPr lang="bg-BG" b="1">
                          <a:effectLst/>
                        </a:rPr>
                        <a:t>Дефиниция</a:t>
                      </a:r>
                      <a:endParaRPr lang="bg-BG">
                        <a:effectLst/>
                      </a:endParaRPr>
                    </a:p>
                  </a:txBody>
                  <a:tcPr marL="47625" marR="47625" marT="47625" marB="47625" anchor="ctr"/>
                </a:tc>
              </a:tr>
              <a:tr h="370840">
                <a:tc>
                  <a:txBody>
                    <a:bodyPr/>
                    <a:lstStyle/>
                    <a:p>
                      <a:pPr algn="ctr"/>
                      <a:r>
                        <a:rPr lang="bg-BG">
                          <a:effectLst/>
                        </a:rPr>
                        <a:t>окисление</a:t>
                      </a:r>
                    </a:p>
                  </a:txBody>
                  <a:tcPr marL="47625" marR="47625" marT="47625" marB="47625"/>
                </a:tc>
                <a:tc>
                  <a:txBody>
                    <a:bodyPr/>
                    <a:lstStyle/>
                    <a:p>
                      <a:pPr algn="ctr"/>
                      <a:r>
                        <a:rPr lang="ru-RU">
                          <a:effectLst/>
                        </a:rPr>
                        <a:t>процес, при който от веществата се отделят електрони</a:t>
                      </a:r>
                    </a:p>
                  </a:txBody>
                  <a:tcPr marL="47625" marR="47625" marT="47625" marB="47625"/>
                </a:tc>
              </a:tr>
              <a:tr h="370840">
                <a:tc>
                  <a:txBody>
                    <a:bodyPr/>
                    <a:lstStyle/>
                    <a:p>
                      <a:pPr algn="ctr"/>
                      <a:r>
                        <a:rPr lang="bg-BG">
                          <a:effectLst/>
                        </a:rPr>
                        <a:t>редукция</a:t>
                      </a:r>
                    </a:p>
                  </a:txBody>
                  <a:tcPr marL="47625" marR="47625" marT="47625" marB="47625"/>
                </a:tc>
                <a:tc>
                  <a:txBody>
                    <a:bodyPr/>
                    <a:lstStyle/>
                    <a:p>
                      <a:pPr algn="ctr"/>
                      <a:r>
                        <a:rPr lang="ru-RU">
                          <a:effectLst/>
                        </a:rPr>
                        <a:t>процес, при който веществата приемат електрони</a:t>
                      </a:r>
                    </a:p>
                  </a:txBody>
                  <a:tcPr marL="47625" marR="47625" marT="47625" marB="47625"/>
                </a:tc>
              </a:tr>
              <a:tr h="370840">
                <a:tc>
                  <a:txBody>
                    <a:bodyPr/>
                    <a:lstStyle/>
                    <a:p>
                      <a:pPr algn="ctr"/>
                      <a:r>
                        <a:rPr lang="bg-BG">
                          <a:effectLst/>
                        </a:rPr>
                        <a:t>окислител</a:t>
                      </a:r>
                    </a:p>
                  </a:txBody>
                  <a:tcPr marL="47625" marR="47625" marT="47625" marB="47625"/>
                </a:tc>
                <a:tc>
                  <a:txBody>
                    <a:bodyPr/>
                    <a:lstStyle/>
                    <a:p>
                      <a:pPr algn="ctr"/>
                      <a:r>
                        <a:rPr lang="ru-RU">
                          <a:effectLst/>
                        </a:rPr>
                        <a:t>вещество, което приема електрони и се редуцира</a:t>
                      </a:r>
                    </a:p>
                  </a:txBody>
                  <a:tcPr marL="47625" marR="47625" marT="47625" marB="47625"/>
                </a:tc>
              </a:tr>
              <a:tr h="370840">
                <a:tc>
                  <a:txBody>
                    <a:bodyPr/>
                    <a:lstStyle/>
                    <a:p>
                      <a:pPr algn="ctr"/>
                      <a:r>
                        <a:rPr lang="bg-BG">
                          <a:effectLst/>
                        </a:rPr>
                        <a:t>редуктор</a:t>
                      </a:r>
                    </a:p>
                  </a:txBody>
                  <a:tcPr marL="47625" marR="47625" marT="47625" marB="47625"/>
                </a:tc>
                <a:tc>
                  <a:txBody>
                    <a:bodyPr/>
                    <a:lstStyle/>
                    <a:p>
                      <a:pPr algn="ctr"/>
                      <a:r>
                        <a:rPr lang="ru-RU">
                          <a:effectLst/>
                        </a:rPr>
                        <a:t>вещество, което отделя електрони и се окислява</a:t>
                      </a:r>
                    </a:p>
                  </a:txBody>
                  <a:tcPr marL="47625" marR="47625" marT="47625" marB="47625"/>
                </a:tc>
              </a:tr>
              <a:tr h="370840">
                <a:tc>
                  <a:txBody>
                    <a:bodyPr/>
                    <a:lstStyle/>
                    <a:p>
                      <a:pPr algn="ctr"/>
                      <a:r>
                        <a:rPr lang="bg-BG">
                          <a:effectLst/>
                        </a:rPr>
                        <a:t>редокспотенциал </a:t>
                      </a:r>
                      <a:r>
                        <a:rPr lang="en-US">
                          <a:effectLst/>
                        </a:rPr>
                        <a:t>E</a:t>
                      </a:r>
                    </a:p>
                  </a:txBody>
                  <a:tcPr marL="47625" marR="47625" marT="47625" marB="47625"/>
                </a:tc>
                <a:tc>
                  <a:txBody>
                    <a:bodyPr/>
                    <a:lstStyle/>
                    <a:p>
                      <a:pPr algn="ctr"/>
                      <a:r>
                        <a:rPr lang="ru-RU" dirty="0">
                          <a:effectLst/>
                        </a:rPr>
                        <a:t>количествен израз на афинитета на веществата към електроните. </a:t>
                      </a:r>
                    </a:p>
                  </a:txBody>
                  <a:tcPr marL="47625" marR="47625" marT="47625" marB="47625"/>
                </a:tc>
              </a:tr>
              <a:tr h="370840">
                <a:tc>
                  <a:txBody>
                    <a:bodyPr/>
                    <a:lstStyle/>
                    <a:p>
                      <a:pPr algn="ctr"/>
                      <a:r>
                        <a:rPr lang="bg-BG" dirty="0" smtClean="0">
                          <a:effectLst/>
                        </a:rPr>
                        <a:t>редокс-двойка</a:t>
                      </a:r>
                      <a:endParaRPr lang="bg-BG" dirty="0">
                        <a:effectLst/>
                      </a:endParaRPr>
                    </a:p>
                  </a:txBody>
                  <a:tcPr marL="47625" marR="47625" marT="47625" marB="47625"/>
                </a:tc>
                <a:tc>
                  <a:txBody>
                    <a:bodyPr/>
                    <a:lstStyle/>
                    <a:p>
                      <a:pPr algn="ctr"/>
                      <a:r>
                        <a:rPr lang="ru-RU">
                          <a:effectLst/>
                        </a:rPr>
                        <a:t>състои се от окислената и редуцираната форма на едно вещество</a:t>
                      </a:r>
                    </a:p>
                  </a:txBody>
                  <a:tcPr marL="47625" marR="47625" marT="47625" marB="47625"/>
                </a:tc>
              </a:tr>
              <a:tr h="370840">
                <a:tc>
                  <a:txBody>
                    <a:bodyPr/>
                    <a:lstStyle/>
                    <a:p>
                      <a:pPr algn="ctr"/>
                      <a:r>
                        <a:rPr lang="ru-RU">
                          <a:effectLst/>
                        </a:rPr>
                        <a:t>посока на придвижване на електроните</a:t>
                      </a:r>
                    </a:p>
                  </a:txBody>
                  <a:tcPr marL="47625" marR="47625" marT="47625" marB="47625"/>
                </a:tc>
                <a:tc>
                  <a:txBody>
                    <a:bodyPr/>
                    <a:lstStyle/>
                    <a:p>
                      <a:pPr algn="ctr"/>
                      <a:r>
                        <a:rPr lang="ru-RU" dirty="0">
                          <a:effectLst/>
                        </a:rPr>
                        <a:t>При редокс-процеси електроните се придвижват от вещество с по-нисък към вещество с по-висок редокспотенциал.</a:t>
                      </a:r>
                    </a:p>
                  </a:txBody>
                  <a:tcPr marL="47625" marR="47625" marT="47625" marB="47625"/>
                </a:tc>
              </a:tr>
            </a:tbl>
          </a:graphicData>
        </a:graphic>
      </p:graphicFrame>
    </p:spTree>
    <p:extLst>
      <p:ext uri="{BB962C8B-B14F-4D97-AF65-F5344CB8AC3E}">
        <p14:creationId xmlns:p14="http://schemas.microsoft.com/office/powerpoint/2010/main" val="887034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b="1" dirty="0" smtClean="0"/>
              <a:t>Биологично окисление</a:t>
            </a:r>
            <a:endParaRPr lang="en-US" dirty="0"/>
          </a:p>
        </p:txBody>
      </p:sp>
      <p:sp>
        <p:nvSpPr>
          <p:cNvPr id="3" name="Content Placeholder 2"/>
          <p:cNvSpPr>
            <a:spLocks noGrp="1"/>
          </p:cNvSpPr>
          <p:nvPr>
            <p:ph idx="1"/>
          </p:nvPr>
        </p:nvSpPr>
        <p:spPr/>
        <p:txBody>
          <a:bodyPr>
            <a:normAutofit fontScale="92500" lnSpcReduction="10000"/>
          </a:bodyPr>
          <a:lstStyle/>
          <a:p>
            <a:r>
              <a:rPr lang="ru-RU" dirty="0" smtClean="0"/>
              <a:t>В живите организми, както и в неживата природа, окислението (отделяне на електрони) винаги се съпътства от редукция (приемане на електрони). </a:t>
            </a:r>
          </a:p>
          <a:p>
            <a:r>
              <a:rPr lang="ru-RU" dirty="0" smtClean="0"/>
              <a:t>При редокс-процеси електроните се придвижват от редокс-система с по-нисък редокс-потенциал към редокс-система с по-висок редокс-потенциал.</a:t>
            </a:r>
            <a:endParaRPr lang="en-US" dirty="0" smtClean="0"/>
          </a:p>
          <a:p>
            <a:r>
              <a:rPr lang="ru-RU" dirty="0" smtClean="0"/>
              <a:t>Редокспотенциалът е количествен израз на афинитета на веществата към електроните. </a:t>
            </a:r>
          </a:p>
        </p:txBody>
      </p:sp>
    </p:spTree>
    <p:extLst>
      <p:ext uri="{BB962C8B-B14F-4D97-AF65-F5344CB8AC3E}">
        <p14:creationId xmlns:p14="http://schemas.microsoft.com/office/powerpoint/2010/main" val="2837227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doctorramey.com/wp-content/uploads/2011/04/oxygen-delive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551" y="1828800"/>
            <a:ext cx="6026447"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b="1" dirty="0" smtClean="0"/>
              <a:t>Аеробен метаболизъм</a:t>
            </a:r>
            <a:endParaRPr lang="en-US" b="1" dirty="0"/>
          </a:p>
        </p:txBody>
      </p:sp>
      <p:sp>
        <p:nvSpPr>
          <p:cNvPr id="3" name="Content Placeholder 2"/>
          <p:cNvSpPr>
            <a:spLocks noGrp="1"/>
          </p:cNvSpPr>
          <p:nvPr>
            <p:ph idx="1"/>
          </p:nvPr>
        </p:nvSpPr>
        <p:spPr>
          <a:xfrm>
            <a:off x="457200" y="1600200"/>
            <a:ext cx="3733800" cy="4525963"/>
          </a:xfrm>
        </p:spPr>
        <p:txBody>
          <a:bodyPr>
            <a:normAutofit fontScale="92500" lnSpcReduction="20000"/>
          </a:bodyPr>
          <a:lstStyle/>
          <a:p>
            <a:pPr marL="0" indent="0" algn="ctr">
              <a:buNone/>
            </a:pPr>
            <a:r>
              <a:rPr lang="ru-RU" dirty="0" smtClean="0"/>
              <a:t>Клетки, които изискват кислород като електронен акцептор при окислението, имат </a:t>
            </a:r>
            <a:r>
              <a:rPr lang="ru-RU" dirty="0" smtClean="0">
                <a:solidFill>
                  <a:srgbClr val="FF0000"/>
                </a:solidFill>
              </a:rPr>
              <a:t>аеробен метаболизъм</a:t>
            </a:r>
            <a:r>
              <a:rPr lang="ru-RU" dirty="0" smtClean="0"/>
              <a:t>, а тези, които не използват кислород, имат </a:t>
            </a:r>
            <a:r>
              <a:rPr lang="ru-RU" dirty="0" smtClean="0">
                <a:solidFill>
                  <a:srgbClr val="FF0000"/>
                </a:solidFill>
              </a:rPr>
              <a:t>анаеробен метаболизъм</a:t>
            </a:r>
            <a:r>
              <a:rPr lang="ru-RU" dirty="0" smtClean="0"/>
              <a:t>. </a:t>
            </a:r>
          </a:p>
          <a:p>
            <a:pPr marL="0" indent="0">
              <a:buNone/>
            </a:pPr>
            <a:endParaRPr lang="ru-RU" dirty="0" smtClean="0"/>
          </a:p>
        </p:txBody>
      </p:sp>
    </p:spTree>
    <p:extLst>
      <p:ext uri="{BB962C8B-B14F-4D97-AF65-F5344CB8AC3E}">
        <p14:creationId xmlns:p14="http://schemas.microsoft.com/office/powerpoint/2010/main" val="405192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762</Words>
  <Application>Microsoft Office PowerPoint</Application>
  <PresentationFormat>On-screen Show (4:3)</PresentationFormat>
  <Paragraphs>121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Биологично окисление. Биологични редокссистеми.</vt:lpstr>
      <vt:lpstr>PowerPoint Presentation</vt:lpstr>
      <vt:lpstr>Използваема енергия </vt:lpstr>
      <vt:lpstr>Спрягане на екзергонични и ендергонични реакции в организма</vt:lpstr>
      <vt:lpstr>PowerPoint Presentation</vt:lpstr>
      <vt:lpstr>Биологично окисление</vt:lpstr>
      <vt:lpstr>Дефиниция на основни понятия</vt:lpstr>
      <vt:lpstr>Биологично окисление</vt:lpstr>
      <vt:lpstr>Аеробен метаболизъм</vt:lpstr>
      <vt:lpstr>Фази на аеробния метаболизъм</vt:lpstr>
      <vt:lpstr>Обща схема на процесите на катаболизма</vt:lpstr>
      <vt:lpstr>Особености на биологичното окисление</vt:lpstr>
      <vt:lpstr>PowerPoint Presentation</vt:lpstr>
      <vt:lpstr>PowerPoint Presentation</vt:lpstr>
      <vt:lpstr>Ензими, осъществяващи биологичното окисление: дехидрогенази</vt:lpstr>
      <vt:lpstr>Дехидрогенази</vt:lpstr>
      <vt:lpstr>Оксидази</vt:lpstr>
      <vt:lpstr>Оксигенази</vt:lpstr>
      <vt:lpstr>Хидроксипероксидази</vt:lpstr>
      <vt:lpstr>Редокс-системи с биологично значение</vt:lpstr>
      <vt:lpstr>Редокс-системи с биологично значение</vt:lpstr>
      <vt:lpstr>PowerPoint Presentation</vt:lpstr>
      <vt:lpstr>Редокс-системи с биологично значение</vt:lpstr>
      <vt:lpstr>PowerPoint Presentation</vt:lpstr>
      <vt:lpstr>Редокс-системи с биологично значение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Биологично окисление. Биологични редокссистеми.</dc:title>
  <dc:creator>Test</dc:creator>
  <cp:lastModifiedBy>user</cp:lastModifiedBy>
  <cp:revision>28</cp:revision>
  <dcterms:created xsi:type="dcterms:W3CDTF">2013-10-06T07:57:07Z</dcterms:created>
  <dcterms:modified xsi:type="dcterms:W3CDTF">2020-10-15T05:08:02Z</dcterms:modified>
</cp:coreProperties>
</file>